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7" r:id="rId10"/>
    <p:sldId id="268" r:id="rId11"/>
    <p:sldId id="269" r:id="rId12"/>
    <p:sldId id="270" r:id="rId13"/>
    <p:sldId id="271" r:id="rId14"/>
    <p:sldId id="273" r:id="rId15"/>
    <p:sldId id="274" r:id="rId16"/>
    <p:sldId id="276" r:id="rId17"/>
    <p:sldId id="258" r:id="rId18"/>
    <p:sldId id="266" r:id="rId19"/>
    <p:sldId id="259" r:id="rId20"/>
    <p:sldId id="272" r:id="rId21"/>
    <p:sldId id="275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D241"/>
    <a:srgbClr val="FA32EC"/>
    <a:srgbClr val="2B119B"/>
    <a:srgbClr val="24590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02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3659F-51EC-4FA5-9B96-C7C8253B13BC}" type="datetimeFigureOut">
              <a:rPr lang="en-US" smtClean="0"/>
              <a:pPr/>
              <a:t>12/15/2009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9A274-44A3-42BC-AD5A-72DB8A055B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3659F-51EC-4FA5-9B96-C7C8253B13BC}" type="datetimeFigureOut">
              <a:rPr lang="en-US" smtClean="0"/>
              <a:pPr/>
              <a:t>12/15/2009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9A274-44A3-42BC-AD5A-72DB8A055B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3659F-51EC-4FA5-9B96-C7C8253B13BC}" type="datetimeFigureOut">
              <a:rPr lang="en-US" smtClean="0"/>
              <a:pPr/>
              <a:t>12/15/2009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9A274-44A3-42BC-AD5A-72DB8A055B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3659F-51EC-4FA5-9B96-C7C8253B13BC}" type="datetimeFigureOut">
              <a:rPr lang="en-US" smtClean="0"/>
              <a:pPr/>
              <a:t>12/15/2009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9A274-44A3-42BC-AD5A-72DB8A055B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3659F-51EC-4FA5-9B96-C7C8253B13BC}" type="datetimeFigureOut">
              <a:rPr lang="en-US" smtClean="0"/>
              <a:pPr/>
              <a:t>12/15/2009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9A274-44A3-42BC-AD5A-72DB8A055B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3659F-51EC-4FA5-9B96-C7C8253B13BC}" type="datetimeFigureOut">
              <a:rPr lang="en-US" smtClean="0"/>
              <a:pPr/>
              <a:t>12/15/2009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9A274-44A3-42BC-AD5A-72DB8A055B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3659F-51EC-4FA5-9B96-C7C8253B13BC}" type="datetimeFigureOut">
              <a:rPr lang="en-US" smtClean="0"/>
              <a:pPr/>
              <a:t>12/15/2009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9A274-44A3-42BC-AD5A-72DB8A055B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3659F-51EC-4FA5-9B96-C7C8253B13BC}" type="datetimeFigureOut">
              <a:rPr lang="en-US" smtClean="0"/>
              <a:pPr/>
              <a:t>12/15/2009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9A274-44A3-42BC-AD5A-72DB8A055B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3659F-51EC-4FA5-9B96-C7C8253B13BC}" type="datetimeFigureOut">
              <a:rPr lang="en-US" smtClean="0"/>
              <a:pPr/>
              <a:t>12/15/2009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9A274-44A3-42BC-AD5A-72DB8A055B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3659F-51EC-4FA5-9B96-C7C8253B13BC}" type="datetimeFigureOut">
              <a:rPr lang="en-US" smtClean="0"/>
              <a:pPr/>
              <a:t>12/15/2009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9A274-44A3-42BC-AD5A-72DB8A055B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3659F-51EC-4FA5-9B96-C7C8253B13BC}" type="datetimeFigureOut">
              <a:rPr lang="en-US" smtClean="0"/>
              <a:pPr/>
              <a:t>12/15/2009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B19A274-44A3-42BC-AD5A-72DB8A055BE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FE3659F-51EC-4FA5-9B96-C7C8253B13BC}" type="datetimeFigureOut">
              <a:rPr lang="en-US" smtClean="0"/>
              <a:pPr/>
              <a:t>12/15/2009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B19A274-44A3-42BC-AD5A-72DB8A055BEA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7.bin"/><Relationship Id="rId4" Type="http://schemas.openxmlformats.org/officeDocument/2006/relationships/oleObject" Target="../embeddings/oleObject6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5.png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4.bin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8200" y="762000"/>
            <a:ext cx="73152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A precise extraction of the induced polarization in </a:t>
            </a:r>
            <a:r>
              <a:rPr lang="en-US" sz="3200" baseline="300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4</a:t>
            </a:r>
            <a:r>
              <a:rPr lang="en-US" sz="32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He(</a:t>
            </a:r>
            <a:r>
              <a:rPr lang="en-US" sz="3200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e,e’p</a:t>
            </a:r>
            <a:r>
              <a:rPr lang="en-US" sz="32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)</a:t>
            </a:r>
            <a:r>
              <a:rPr lang="en-US" sz="3200" baseline="300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3</a:t>
            </a:r>
            <a:r>
              <a:rPr lang="en-US" sz="32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H from E03-104</a:t>
            </a:r>
          </a:p>
          <a:p>
            <a:pPr algn="ctr"/>
            <a:endParaRPr lang="en-US" sz="3200" dirty="0">
              <a:solidFill>
                <a:srgbClr val="2B119B"/>
              </a:solidFill>
              <a:latin typeface="Arial Rounded MT Bold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ctr"/>
            <a:r>
              <a:rPr lang="en-US" sz="2800" dirty="0" err="1" smtClean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Simona</a:t>
            </a:r>
            <a:r>
              <a:rPr lang="en-US" sz="2800" dirty="0" smtClean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800" dirty="0" err="1" smtClean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Malace</a:t>
            </a:r>
            <a:endParaRPr lang="en-US" sz="2800" dirty="0" smtClean="0">
              <a:latin typeface="Arial Rounded MT Bold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ctr"/>
            <a:r>
              <a:rPr lang="en-US" sz="2800" dirty="0" smtClean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University of South Carolina</a:t>
            </a:r>
            <a:endParaRPr lang="en-US" sz="2800" dirty="0">
              <a:latin typeface="Arial Rounded MT Bold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6482" y="4419600"/>
            <a:ext cx="268778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Clr>
                <a:srgbClr val="00B0F0"/>
              </a:buClr>
              <a:buFont typeface="Wingdings" pitchFamily="2" charset="2"/>
              <a:buChar char="Ø"/>
            </a:pPr>
            <a:r>
              <a:rPr lang="en-US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2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Why we need it?</a:t>
            </a:r>
            <a:endParaRPr lang="en-US" sz="22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1000" y="3886200"/>
            <a:ext cx="14366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u="sng" dirty="0" smtClean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Outline</a:t>
            </a:r>
            <a:endParaRPr lang="en-US" sz="2800" u="sng" dirty="0">
              <a:latin typeface="Arial Rounded MT Bold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81778" y="4953000"/>
            <a:ext cx="236648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Clr>
                <a:srgbClr val="00B0F0"/>
              </a:buClr>
              <a:buFont typeface="Wingdings" pitchFamily="2" charset="2"/>
              <a:buChar char="Ø"/>
            </a:pPr>
            <a:r>
              <a:rPr lang="en-US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How we do it</a:t>
            </a:r>
            <a:r>
              <a:rPr lang="en-US" sz="22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?</a:t>
            </a:r>
            <a:endParaRPr lang="en-US" sz="22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52600" y="5486400"/>
            <a:ext cx="451514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Clr>
                <a:srgbClr val="00B0F0"/>
              </a:buClr>
              <a:buFont typeface="Wingdings" pitchFamily="2" charset="2"/>
              <a:buChar char="Ø"/>
            </a:pPr>
            <a:r>
              <a:rPr lang="en-US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How precise is it at this point</a:t>
            </a:r>
            <a:r>
              <a:rPr lang="en-US" sz="22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?</a:t>
            </a:r>
            <a:endParaRPr lang="en-US" sz="22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685800"/>
            <a:ext cx="6705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B0F0"/>
              </a:buClr>
              <a:buFont typeface="Wingdings" pitchFamily="2" charset="2"/>
              <a:buChar char="Ø"/>
            </a:pPr>
            <a:r>
              <a:rPr lang="en-US" dirty="0" smtClean="0">
                <a:latin typeface="Arial Rounded MT Bold" pitchFamily="34" charset="0"/>
              </a:rPr>
              <a:t> </a:t>
            </a:r>
            <a:r>
              <a:rPr lang="en-US" sz="2000" dirty="0" smtClean="0">
                <a:latin typeface="Arial Rounded MT Bold" pitchFamily="34" charset="0"/>
              </a:rPr>
              <a:t>Align tracks in </a:t>
            </a:r>
            <a:r>
              <a:rPr lang="en-US" sz="2000" dirty="0" smtClean="0">
                <a:solidFill>
                  <a:srgbClr val="0070C0"/>
                </a:solidFill>
                <a:latin typeface="Arial Rounded MT Bold" pitchFamily="34" charset="0"/>
              </a:rPr>
              <a:t>u and v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19200" y="0"/>
            <a:ext cx="647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Alignment Method: Revised</a:t>
            </a:r>
            <a:endParaRPr lang="en-US" sz="28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24000" y="1230868"/>
            <a:ext cx="28790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 smtClean="0">
                <a:latin typeface="Arial Rounded MT Bold" pitchFamily="34" charset="0"/>
              </a:rPr>
              <a:t>FRONT-REAR alignment</a:t>
            </a:r>
            <a:endParaRPr lang="en-US" u="sng" dirty="0"/>
          </a:p>
        </p:txBody>
      </p:sp>
      <p:pic>
        <p:nvPicPr>
          <p:cNvPr id="7" name="Picture 6" descr="uz_angle_r_vs_uv_f.jpg"/>
          <p:cNvPicPr>
            <a:picLocks noChangeAspect="1"/>
          </p:cNvPicPr>
          <p:nvPr/>
        </p:nvPicPr>
        <p:blipFill>
          <a:blip r:embed="rId2" cstate="print"/>
          <a:srcRect l="2350" t="3474" r="3647" b="4454"/>
          <a:stretch>
            <a:fillRect/>
          </a:stretch>
        </p:blipFill>
        <p:spPr>
          <a:xfrm>
            <a:off x="931304" y="1693303"/>
            <a:ext cx="7450696" cy="493609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498506" y="753070"/>
            <a:ext cx="2654894" cy="923330"/>
          </a:xfrm>
          <a:prstGeom prst="rect">
            <a:avLst/>
          </a:prstGeom>
          <a:noFill/>
          <a:ln>
            <a:solidFill>
              <a:schemeClr val="accent2">
                <a:lumMod val="40000"/>
                <a:lumOff val="60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330EBC"/>
                </a:solidFill>
                <a:latin typeface="Comic Sans MS" pitchFamily="66" charset="0"/>
              </a:rPr>
              <a:t>No alignment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Plane alignment</a:t>
            </a:r>
          </a:p>
          <a:p>
            <a:pPr algn="ctr"/>
            <a:r>
              <a:rPr lang="en-US" dirty="0" smtClean="0">
                <a:solidFill>
                  <a:srgbClr val="00B0F0"/>
                </a:solidFill>
                <a:latin typeface="Comic Sans MS" pitchFamily="66" charset="0"/>
              </a:rPr>
              <a:t>Plane + track alignment</a:t>
            </a:r>
            <a:endParaRPr lang="en-US" dirty="0">
              <a:solidFill>
                <a:srgbClr val="00B0F0"/>
              </a:solidFill>
              <a:latin typeface="Comic Sans MS" pitchFamily="66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057" y="381000"/>
            <a:ext cx="85196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dirty="0" smtClean="0">
                <a:ln w="1905"/>
                <a:solidFill>
                  <a:srgbClr val="2B119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How</a:t>
            </a:r>
            <a:r>
              <a:rPr lang="en-US" sz="2000" b="1" cap="none" spc="0" dirty="0" smtClean="0">
                <a:ln w="1905"/>
                <a:solidFill>
                  <a:srgbClr val="2B119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?</a:t>
            </a:r>
            <a:endParaRPr lang="en-US" sz="2000" b="1" cap="none" spc="0" dirty="0">
              <a:ln w="1905"/>
              <a:solidFill>
                <a:srgbClr val="2B119B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0"/>
            <a:ext cx="1295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dirty="0" smtClean="0">
                <a:solidFill>
                  <a:srgbClr val="2B119B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 precise extraction of…</a:t>
            </a:r>
            <a:endParaRPr lang="en-US" sz="1300" b="1" dirty="0">
              <a:solidFill>
                <a:srgbClr val="2B119B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19200" y="0"/>
            <a:ext cx="647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Cone Test and Cone-Test Cuts</a:t>
            </a:r>
            <a:endParaRPr lang="en-US" sz="28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5" name="Picture 4" descr="all_original_ct_cuts_0.8gev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1374648"/>
            <a:ext cx="7205472" cy="4873752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3124200" y="990600"/>
            <a:ext cx="609600" cy="1981200"/>
            <a:chOff x="3124200" y="1066800"/>
            <a:chExt cx="609600" cy="1981200"/>
          </a:xfrm>
        </p:grpSpPr>
        <p:cxnSp>
          <p:nvCxnSpPr>
            <p:cNvPr id="6" name="Straight Arrow Connector 5"/>
            <p:cNvCxnSpPr/>
            <p:nvPr/>
          </p:nvCxnSpPr>
          <p:spPr>
            <a:xfrm rot="5400000">
              <a:off x="2476500" y="1790700"/>
              <a:ext cx="1981200" cy="5334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 rot="5400000">
              <a:off x="2781300" y="1409700"/>
              <a:ext cx="1295400" cy="6096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Box 8"/>
          <p:cNvSpPr txBox="1"/>
          <p:nvPr/>
        </p:nvSpPr>
        <p:spPr>
          <a:xfrm>
            <a:off x="381000" y="685800"/>
            <a:ext cx="876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B0F0"/>
              </a:buClr>
              <a:buFont typeface="Wingdings" pitchFamily="2" charset="2"/>
              <a:buChar char="Ø"/>
            </a:pP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sz="2000" dirty="0" smtClean="0">
                <a:latin typeface="Comic Sans MS" pitchFamily="66" charset="0"/>
              </a:rPr>
              <a:t>Cuts to delimit the region where alignment coefficients are constrained</a:t>
            </a:r>
            <a:endParaRPr lang="en-US" sz="2000" dirty="0">
              <a:latin typeface="Comic Sans MS" pitchFamily="66" charset="0"/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 rot="5400000">
            <a:off x="1257299" y="4838699"/>
            <a:ext cx="1600201" cy="12192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510361" y="6229290"/>
            <a:ext cx="71096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B0F0"/>
              </a:buClr>
              <a:buFont typeface="Wingdings" pitchFamily="2" charset="2"/>
              <a:buChar char="Ø"/>
            </a:pP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sz="2000" dirty="0" smtClean="0">
                <a:latin typeface="Comic Sans MS" pitchFamily="66" charset="0"/>
              </a:rPr>
              <a:t>Elliptical cut to select the safe active region to be used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1057" y="381000"/>
            <a:ext cx="85196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dirty="0" smtClean="0">
                <a:ln w="1905"/>
                <a:solidFill>
                  <a:srgbClr val="2B119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How</a:t>
            </a:r>
            <a:r>
              <a:rPr lang="en-US" sz="2000" b="1" cap="none" spc="0" dirty="0" smtClean="0">
                <a:ln w="1905"/>
                <a:solidFill>
                  <a:srgbClr val="2B119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?</a:t>
            </a:r>
            <a:endParaRPr lang="en-US" sz="2000" b="1" cap="none" spc="0" dirty="0">
              <a:ln w="1905"/>
              <a:solidFill>
                <a:srgbClr val="2B119B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0"/>
            <a:ext cx="1295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dirty="0" smtClean="0">
                <a:solidFill>
                  <a:srgbClr val="2B119B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 precise extraction of…</a:t>
            </a:r>
            <a:endParaRPr lang="en-US" sz="1300" b="1" dirty="0">
              <a:solidFill>
                <a:srgbClr val="2B119B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ourier_coeff_h2_0.8gev_xy_ba_new_c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1219200"/>
            <a:ext cx="7205472" cy="487375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19200" y="0"/>
            <a:ext cx="647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Fourier Coefficients</a:t>
            </a:r>
            <a:endParaRPr lang="en-US" sz="28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739914"/>
            <a:ext cx="800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B0F0"/>
              </a:buClr>
              <a:buFont typeface="Wingdings" pitchFamily="2" charset="2"/>
              <a:buChar char="Ø"/>
            </a:pP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sz="2000" dirty="0" smtClean="0">
                <a:latin typeface="Comic Sans MS" pitchFamily="66" charset="0"/>
              </a:rPr>
              <a:t>After new alignment and news cone test cuts: reduction of false asymmetries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" y="6096000"/>
            <a:ext cx="800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B0F0"/>
              </a:buClr>
              <a:buFont typeface="Wingdings" pitchFamily="2" charset="2"/>
              <a:buChar char="Ø"/>
            </a:pP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sz="2000" dirty="0" smtClean="0">
                <a:latin typeface="Comic Sans MS" pitchFamily="66" charset="0"/>
              </a:rPr>
              <a:t>Not perfect so we still rely on subtraction of </a:t>
            </a:r>
            <a:r>
              <a:rPr lang="en-US" sz="2000" dirty="0" err="1" smtClean="0">
                <a:latin typeface="Comic Sans MS" pitchFamily="66" charset="0"/>
              </a:rPr>
              <a:t>P</a:t>
            </a:r>
            <a:r>
              <a:rPr lang="en-US" sz="2000" baseline="-25000" dirty="0" err="1" smtClean="0">
                <a:latin typeface="Comic Sans MS" pitchFamily="66" charset="0"/>
              </a:rPr>
              <a:t>y</a:t>
            </a:r>
            <a:r>
              <a:rPr lang="en-US" sz="2000" dirty="0" smtClean="0">
                <a:latin typeface="Comic Sans MS" pitchFamily="66" charset="0"/>
              </a:rPr>
              <a:t>(H) from </a:t>
            </a:r>
            <a:r>
              <a:rPr lang="en-US" sz="2000" dirty="0" err="1" smtClean="0">
                <a:latin typeface="Comic Sans MS" pitchFamily="66" charset="0"/>
              </a:rPr>
              <a:t>P</a:t>
            </a:r>
            <a:r>
              <a:rPr lang="en-US" sz="2000" baseline="-25000" dirty="0" err="1" smtClean="0">
                <a:latin typeface="Comic Sans MS" pitchFamily="66" charset="0"/>
              </a:rPr>
              <a:t>y</a:t>
            </a:r>
            <a:r>
              <a:rPr lang="en-US" sz="2000" dirty="0" smtClean="0">
                <a:latin typeface="Comic Sans MS" pitchFamily="66" charset="0"/>
              </a:rPr>
              <a:t>(He) to cancel some of the remaining false asymmetries</a:t>
            </a:r>
            <a:endParaRPr lang="en-US" sz="2000" dirty="0">
              <a:latin typeface="Comic Sans MS" pitchFamily="66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rot="5400000">
            <a:off x="6820694" y="2476500"/>
            <a:ext cx="380206" cy="794"/>
          </a:xfrm>
          <a:prstGeom prst="straightConnector1">
            <a:avLst/>
          </a:prstGeom>
          <a:ln w="28575">
            <a:solidFill>
              <a:srgbClr val="0ED24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7086600" y="2209800"/>
            <a:ext cx="609600" cy="228600"/>
          </a:xfrm>
          <a:prstGeom prst="straightConnector1">
            <a:avLst/>
          </a:prstGeom>
          <a:ln>
            <a:solidFill>
              <a:srgbClr val="0ED24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7696201" y="1981200"/>
            <a:ext cx="1219199" cy="923330"/>
          </a:xfrm>
          <a:prstGeom prst="rect">
            <a:avLst/>
          </a:prstGeom>
          <a:ln>
            <a:solidFill>
              <a:srgbClr val="0ED24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latin typeface="Comic Sans MS" pitchFamily="66" charset="0"/>
              </a:rPr>
              <a:t>reduction by factor of 4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-17756" y="381000"/>
            <a:ext cx="177035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dirty="0" smtClean="0">
                <a:ln w="1905"/>
                <a:solidFill>
                  <a:srgbClr val="2B119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How precise</a:t>
            </a:r>
            <a:r>
              <a:rPr lang="en-US" sz="2000" b="1" cap="none" spc="0" dirty="0" smtClean="0">
                <a:ln w="1905"/>
                <a:solidFill>
                  <a:srgbClr val="2B119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?</a:t>
            </a:r>
            <a:endParaRPr lang="en-US" sz="2000" b="1" cap="none" spc="0" dirty="0">
              <a:ln w="1905"/>
              <a:solidFill>
                <a:srgbClr val="2B119B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0"/>
            <a:ext cx="1295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dirty="0" smtClean="0">
                <a:solidFill>
                  <a:srgbClr val="2B119B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 precise extraction of…</a:t>
            </a:r>
            <a:endParaRPr lang="en-US" sz="1300" b="1" dirty="0">
              <a:solidFill>
                <a:srgbClr val="2B119B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t_cuts_0.8gev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285" y="764278"/>
            <a:ext cx="5404115" cy="3655322"/>
          </a:xfrm>
          <a:prstGeom prst="rect">
            <a:avLst/>
          </a:prstGeom>
        </p:spPr>
      </p:pic>
      <p:pic>
        <p:nvPicPr>
          <p:cNvPr id="5" name="Picture 4" descr="check_asymmetries.png"/>
          <p:cNvPicPr>
            <a:picLocks noChangeAspect="1"/>
          </p:cNvPicPr>
          <p:nvPr/>
        </p:nvPicPr>
        <p:blipFill>
          <a:blip r:embed="rId3" cstate="print"/>
          <a:srcRect l="1111" t="7778" r="3333"/>
          <a:stretch>
            <a:fillRect/>
          </a:stretch>
        </p:blipFill>
        <p:spPr>
          <a:xfrm>
            <a:off x="5487457" y="887977"/>
            <a:ext cx="3580343" cy="345542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19200" y="0"/>
            <a:ext cx="647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</a:t>
            </a:r>
            <a:r>
              <a:rPr lang="en-US" sz="2800" baseline="-250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y</a:t>
            </a:r>
            <a:r>
              <a:rPr lang="en-US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 Systematic Checks</a:t>
            </a:r>
            <a:endParaRPr lang="en-US" sz="28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17756" y="381000"/>
            <a:ext cx="177035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dirty="0" smtClean="0">
                <a:ln w="1905"/>
                <a:solidFill>
                  <a:srgbClr val="2B119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How precise</a:t>
            </a:r>
            <a:r>
              <a:rPr lang="en-US" sz="2000" b="1" cap="none" spc="0" dirty="0" smtClean="0">
                <a:ln w="1905"/>
                <a:solidFill>
                  <a:srgbClr val="2B119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?</a:t>
            </a:r>
            <a:endParaRPr lang="en-US" sz="2000" b="1" cap="none" spc="0" dirty="0">
              <a:ln w="1905"/>
              <a:solidFill>
                <a:srgbClr val="2B119B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1295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dirty="0" smtClean="0">
                <a:solidFill>
                  <a:srgbClr val="2B119B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 precise extraction of…</a:t>
            </a:r>
            <a:endParaRPr lang="en-US" sz="1300" b="1" dirty="0">
              <a:solidFill>
                <a:srgbClr val="2B119B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72406" y="4495800"/>
            <a:ext cx="8842994" cy="2286000"/>
            <a:chOff x="72406" y="4495800"/>
            <a:chExt cx="8842994" cy="2286000"/>
          </a:xfrm>
        </p:grpSpPr>
        <p:pic>
          <p:nvPicPr>
            <p:cNvPr id="9" name="Picture 8" descr="he_min_h_vs_delta.png"/>
            <p:cNvPicPr>
              <a:picLocks noChangeAspect="1"/>
            </p:cNvPicPr>
            <p:nvPr/>
          </p:nvPicPr>
          <p:blipFill>
            <a:blip r:embed="rId4" cstate="print"/>
            <a:srcRect l="1111" t="8889" r="4444" b="48810"/>
            <a:stretch>
              <a:fillRect/>
            </a:stretch>
          </p:blipFill>
          <p:spPr>
            <a:xfrm>
              <a:off x="72406" y="4495800"/>
              <a:ext cx="4423394" cy="1981200"/>
            </a:xfrm>
            <a:prstGeom prst="rect">
              <a:avLst/>
            </a:prstGeom>
          </p:spPr>
        </p:pic>
        <p:pic>
          <p:nvPicPr>
            <p:cNvPr id="10" name="Picture 9" descr="he_min_h_vs_delta.png"/>
            <p:cNvPicPr>
              <a:picLocks noChangeAspect="1"/>
            </p:cNvPicPr>
            <p:nvPr/>
          </p:nvPicPr>
          <p:blipFill>
            <a:blip r:embed="rId4" cstate="print"/>
            <a:srcRect l="1111" t="52223" r="4444" b="2222"/>
            <a:stretch>
              <a:fillRect/>
            </a:stretch>
          </p:blipFill>
          <p:spPr>
            <a:xfrm>
              <a:off x="4492006" y="4572000"/>
              <a:ext cx="4423394" cy="2133600"/>
            </a:xfrm>
            <a:prstGeom prst="rect">
              <a:avLst/>
            </a:prstGeom>
          </p:spPr>
        </p:pic>
        <p:pic>
          <p:nvPicPr>
            <p:cNvPr id="11" name="Picture 10" descr="he_min_h_vs_delta.png"/>
            <p:cNvPicPr>
              <a:picLocks noChangeAspect="1"/>
            </p:cNvPicPr>
            <p:nvPr/>
          </p:nvPicPr>
          <p:blipFill>
            <a:blip r:embed="rId4" cstate="print"/>
            <a:srcRect l="1111" t="94524" r="4444" b="2222"/>
            <a:stretch>
              <a:fillRect/>
            </a:stretch>
          </p:blipFill>
          <p:spPr>
            <a:xfrm>
              <a:off x="76200" y="6629400"/>
              <a:ext cx="4423394" cy="1524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19200" y="0"/>
            <a:ext cx="647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</a:t>
            </a:r>
            <a:r>
              <a:rPr lang="en-US" sz="2800" baseline="-250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y</a:t>
            </a:r>
            <a:r>
              <a:rPr lang="en-US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 Preliminary Results</a:t>
            </a:r>
            <a:endParaRPr lang="en-US" sz="28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5" name="Picture 4" descr="figure_2.jpg"/>
          <p:cNvPicPr>
            <a:picLocks noChangeAspect="1"/>
          </p:cNvPicPr>
          <p:nvPr/>
        </p:nvPicPr>
        <p:blipFill>
          <a:blip r:embed="rId2" cstate="print"/>
          <a:srcRect l="1742" t="4955" r="4096" b="3346"/>
          <a:stretch>
            <a:fillRect/>
          </a:stretch>
        </p:blipFill>
        <p:spPr>
          <a:xfrm>
            <a:off x="0" y="2228845"/>
            <a:ext cx="4572002" cy="325755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4800" y="889337"/>
            <a:ext cx="87630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00B0F0"/>
              </a:buClr>
              <a:buFont typeface="Wingdings" pitchFamily="2" charset="2"/>
              <a:buChar char="Ø"/>
              <a:defRPr/>
            </a:pPr>
            <a:r>
              <a:rPr kumimoji="0" lang="en-US" sz="1800" kern="0" dirty="0">
                <a:solidFill>
                  <a:srgbClr val="02021E"/>
                </a:solidFill>
              </a:rPr>
              <a:t> </a:t>
            </a:r>
            <a:r>
              <a:rPr kumimoji="0" lang="en-US" sz="2000" kern="0" dirty="0" smtClean="0">
                <a:latin typeface="Arial Rounded MT Bold" pitchFamily="34" charset="0"/>
              </a:rPr>
              <a:t>Greatly reduced systematic uncertainties for latest data: preliminary upper limit for systematic uncertainty 0.005, 4 times smaller than for E03-049</a:t>
            </a:r>
            <a:endParaRPr kumimoji="0" lang="en-US" sz="2000" kern="0" dirty="0">
              <a:latin typeface="Arial Rounded MT Bold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1000" y="5631359"/>
            <a:ext cx="85344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B0F0"/>
              </a:buClr>
              <a:buFont typeface="Wingdings" pitchFamily="2" charset="2"/>
              <a:buChar char="Ø"/>
            </a:pPr>
            <a:r>
              <a:rPr lang="en-US" sz="2200" kern="0" dirty="0" smtClean="0">
                <a:latin typeface="Arial Rounded MT Bold" pitchFamily="34" charset="0"/>
              </a:rPr>
              <a:t> Neither calculation agrees presently to the latest, more precise data</a:t>
            </a:r>
            <a:endParaRPr lang="en-US" sz="2200" dirty="0">
              <a:latin typeface="Arial Rounded MT Bold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17756" y="381000"/>
            <a:ext cx="177035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dirty="0" smtClean="0">
                <a:ln w="1905"/>
                <a:solidFill>
                  <a:srgbClr val="2B119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How precise</a:t>
            </a:r>
            <a:r>
              <a:rPr lang="en-US" sz="2000" b="1" cap="none" spc="0" dirty="0" smtClean="0">
                <a:ln w="1905"/>
                <a:solidFill>
                  <a:srgbClr val="2B119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?</a:t>
            </a:r>
            <a:endParaRPr lang="en-US" sz="2000" b="1" cap="none" spc="0" dirty="0">
              <a:ln w="1905"/>
              <a:solidFill>
                <a:srgbClr val="2B119B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0"/>
            <a:ext cx="1295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dirty="0" smtClean="0">
                <a:solidFill>
                  <a:srgbClr val="2B119B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 precise extraction of…</a:t>
            </a:r>
            <a:endParaRPr lang="en-US" sz="1300" b="1" dirty="0">
              <a:solidFill>
                <a:srgbClr val="2B119B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4571998" y="2293986"/>
            <a:ext cx="4572002" cy="3192414"/>
            <a:chOff x="4571998" y="2293986"/>
            <a:chExt cx="4572002" cy="3192414"/>
          </a:xfrm>
        </p:grpSpPr>
        <p:pic>
          <p:nvPicPr>
            <p:cNvPr id="11" name="Picture 10" descr="PREC_0.8_py_hi_npz.jpg"/>
            <p:cNvPicPr>
              <a:picLocks noChangeAspect="1"/>
            </p:cNvPicPr>
            <p:nvPr/>
          </p:nvPicPr>
          <p:blipFill>
            <a:blip r:embed="rId3" cstate="print"/>
            <a:srcRect l="1742" t="3222" r="4096"/>
            <a:stretch>
              <a:fillRect/>
            </a:stretch>
          </p:blipFill>
          <p:spPr>
            <a:xfrm>
              <a:off x="4571998" y="2293986"/>
              <a:ext cx="4572002" cy="3192414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5715000" y="4419600"/>
              <a:ext cx="18288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solidFill>
                    <a:schemeClr val="bg1"/>
                  </a:solidFill>
                </a:rPr>
                <a:t>blanlablablabal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19200" y="0"/>
            <a:ext cx="647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Summary</a:t>
            </a:r>
            <a:endParaRPr lang="en-US" sz="28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889337"/>
            <a:ext cx="876300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00B0F0"/>
              </a:buClr>
              <a:buFont typeface="Wingdings" pitchFamily="2" charset="2"/>
              <a:buChar char="Ø"/>
              <a:defRPr/>
            </a:pPr>
            <a:r>
              <a:rPr kumimoji="0" lang="en-US" sz="1800" kern="0" dirty="0">
                <a:solidFill>
                  <a:srgbClr val="02021E"/>
                </a:solidFill>
              </a:rPr>
              <a:t> </a:t>
            </a:r>
            <a:r>
              <a:rPr kumimoji="0" lang="en-US" sz="2000" kern="0" dirty="0" smtClean="0">
                <a:latin typeface="Arial Rounded MT Bold" pitchFamily="34" charset="0"/>
              </a:rPr>
              <a:t>To extract the induced polarization with great accuracy:</a:t>
            </a:r>
          </a:p>
          <a:p>
            <a:pPr>
              <a:defRPr/>
            </a:pPr>
            <a:endParaRPr lang="en-US" sz="2000" kern="0" dirty="0" smtClean="0">
              <a:latin typeface="Arial Rounded MT Bold" pitchFamily="34" charset="0"/>
            </a:endParaRPr>
          </a:p>
          <a:p>
            <a:pPr>
              <a:buFontTx/>
              <a:buChar char="-"/>
              <a:defRPr/>
            </a:pPr>
            <a:r>
              <a:rPr kumimoji="0" lang="en-US" sz="2000" kern="0" dirty="0" smtClean="0">
                <a:latin typeface="Arial Rounded MT Bold" pitchFamily="34" charset="0"/>
              </a:rPr>
              <a:t> revised the tracking algorithm to serve our needs</a:t>
            </a:r>
          </a:p>
          <a:p>
            <a:pPr>
              <a:buFontTx/>
              <a:buChar char="-"/>
              <a:defRPr/>
            </a:pPr>
            <a:r>
              <a:rPr kumimoji="0" lang="en-US" sz="2000" kern="0" dirty="0" smtClean="0">
                <a:latin typeface="Arial Rounded MT Bold" pitchFamily="34" charset="0"/>
              </a:rPr>
              <a:t> revised the alignment method </a:t>
            </a:r>
            <a:r>
              <a:rPr lang="en-US" sz="2000" kern="0" dirty="0" smtClean="0">
                <a:latin typeface="Arial Rounded MT Bold" pitchFamily="34" charset="0"/>
              </a:rPr>
              <a:t>(with appropriate cuts to eliminate background) for a more precise alignment</a:t>
            </a:r>
            <a:endParaRPr kumimoji="0" lang="en-US" sz="2000" kern="0" dirty="0" smtClean="0">
              <a:latin typeface="Arial Rounded MT Bold" pitchFamily="34" charset="0"/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3927958" y="2820314"/>
            <a:ext cx="339242" cy="684886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28600" y="3733800"/>
            <a:ext cx="87630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00B0F0"/>
              </a:buClr>
              <a:buFont typeface="Wingdings" pitchFamily="2" charset="2"/>
              <a:buChar char="Ø"/>
              <a:defRPr/>
            </a:pPr>
            <a:r>
              <a:rPr kumimoji="0" lang="en-US" sz="1800" kern="0" dirty="0">
                <a:solidFill>
                  <a:srgbClr val="02021E"/>
                </a:solidFill>
              </a:rPr>
              <a:t> </a:t>
            </a:r>
            <a:r>
              <a:rPr kumimoji="0" lang="en-US" sz="2000" kern="0" dirty="0" smtClean="0">
                <a:latin typeface="Arial Rounded MT Bold" pitchFamily="34" charset="0"/>
              </a:rPr>
              <a:t>Greatly reduced systematic uncertainties for </a:t>
            </a:r>
            <a:r>
              <a:rPr lang="en-US" sz="2000" kern="0" dirty="0" smtClean="0">
                <a:latin typeface="Arial Rounded MT Bold" pitchFamily="34" charset="0"/>
              </a:rPr>
              <a:t>E03-104</a:t>
            </a:r>
            <a:r>
              <a:rPr kumimoji="0" lang="en-US" sz="2000" kern="0" dirty="0" smtClean="0">
                <a:latin typeface="Arial Rounded MT Bold" pitchFamily="34" charset="0"/>
              </a:rPr>
              <a:t> data: preliminary upper limit for systematic uncertainty 0.005, 4 times smaller than for E03-049</a:t>
            </a:r>
            <a:endParaRPr kumimoji="0" lang="en-US" sz="2000" kern="0" dirty="0">
              <a:latin typeface="Arial Rounded MT Bold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" y="4953000"/>
            <a:ext cx="85344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B0F0"/>
              </a:buClr>
              <a:buFont typeface="Wingdings" pitchFamily="2" charset="2"/>
              <a:buChar char="Ø"/>
            </a:pPr>
            <a:r>
              <a:rPr lang="en-US" sz="2200" kern="0" dirty="0" smtClean="0">
                <a:latin typeface="Arial Rounded MT Bold" pitchFamily="34" charset="0"/>
              </a:rPr>
              <a:t> Neither calculation agrees presently to the latest, more precise data</a:t>
            </a:r>
            <a:endParaRPr lang="en-US" sz="2200" dirty="0">
              <a:latin typeface="Arial Rounded MT Bold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06855" y="5955268"/>
            <a:ext cx="53511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kern="0" dirty="0" smtClean="0">
                <a:solidFill>
                  <a:srgbClr val="0070C0"/>
                </a:solidFill>
                <a:latin typeface="Arial Rounded MT Bold" pitchFamily="34" charset="0"/>
              </a:rPr>
              <a:t>Draft of the </a:t>
            </a:r>
            <a:r>
              <a:rPr lang="en-US" kern="0" dirty="0" err="1" smtClean="0">
                <a:solidFill>
                  <a:srgbClr val="0070C0"/>
                </a:solidFill>
                <a:latin typeface="Arial Rounded MT Bold" pitchFamily="34" charset="0"/>
              </a:rPr>
              <a:t>P</a:t>
            </a:r>
            <a:r>
              <a:rPr lang="en-US" kern="0" baseline="-25000" dirty="0" err="1" smtClean="0">
                <a:solidFill>
                  <a:srgbClr val="0070C0"/>
                </a:solidFill>
                <a:latin typeface="Arial Rounded MT Bold" pitchFamily="34" charset="0"/>
              </a:rPr>
              <a:t>y</a:t>
            </a:r>
            <a:r>
              <a:rPr lang="en-US" kern="0" dirty="0" smtClean="0">
                <a:solidFill>
                  <a:srgbClr val="0070C0"/>
                </a:solidFill>
                <a:latin typeface="Arial Rounded MT Bold" pitchFamily="34" charset="0"/>
              </a:rPr>
              <a:t> paper no later than March 2010</a:t>
            </a:r>
            <a:endParaRPr lang="en-US" dirty="0">
              <a:solidFill>
                <a:srgbClr val="0070C0"/>
              </a:solidFill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19200" y="2590800"/>
            <a:ext cx="64770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“What if” slides</a:t>
            </a:r>
            <a:endParaRPr lang="en-US" sz="34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838200" y="457200"/>
            <a:ext cx="8037687" cy="5329042"/>
            <a:chOff x="206353" y="210559"/>
            <a:chExt cx="8037687" cy="5329042"/>
          </a:xfrm>
        </p:grpSpPr>
        <p:grpSp>
          <p:nvGrpSpPr>
            <p:cNvPr id="5" name="Group 42"/>
            <p:cNvGrpSpPr/>
            <p:nvPr/>
          </p:nvGrpSpPr>
          <p:grpSpPr>
            <a:xfrm>
              <a:off x="1627187" y="2159000"/>
              <a:ext cx="4383087" cy="2641600"/>
              <a:chOff x="1828800" y="914400"/>
              <a:chExt cx="4383087" cy="2641600"/>
            </a:xfrm>
          </p:grpSpPr>
          <p:grpSp>
            <p:nvGrpSpPr>
              <p:cNvPr id="14" name="Group 10"/>
              <p:cNvGrpSpPr>
                <a:grpSpLocks/>
              </p:cNvGrpSpPr>
              <p:nvPr/>
            </p:nvGrpSpPr>
            <p:grpSpPr bwMode="auto">
              <a:xfrm>
                <a:off x="2590801" y="1219198"/>
                <a:ext cx="3621086" cy="1920240"/>
                <a:chOff x="1776" y="1056"/>
                <a:chExt cx="2112" cy="1248"/>
              </a:xfrm>
            </p:grpSpPr>
            <p:grpSp>
              <p:nvGrpSpPr>
                <p:cNvPr id="18" name="Group 11"/>
                <p:cNvGrpSpPr>
                  <a:grpSpLocks/>
                </p:cNvGrpSpPr>
                <p:nvPr/>
              </p:nvGrpSpPr>
              <p:grpSpPr bwMode="auto">
                <a:xfrm>
                  <a:off x="1776" y="1056"/>
                  <a:ext cx="2112" cy="1248"/>
                  <a:chOff x="1776" y="864"/>
                  <a:chExt cx="2112" cy="1248"/>
                </a:xfrm>
              </p:grpSpPr>
              <p:sp>
                <p:nvSpPr>
                  <p:cNvPr id="25" name="Line 36"/>
                  <p:cNvSpPr>
                    <a:spLocks noChangeShapeType="1"/>
                  </p:cNvSpPr>
                  <p:nvPr/>
                </p:nvSpPr>
                <p:spPr bwMode="auto">
                  <a:xfrm>
                    <a:off x="3072" y="1440"/>
                    <a:ext cx="672" cy="336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grpSp>
                <p:nvGrpSpPr>
                  <p:cNvPr id="26" name="Group 12"/>
                  <p:cNvGrpSpPr>
                    <a:grpSpLocks/>
                  </p:cNvGrpSpPr>
                  <p:nvPr/>
                </p:nvGrpSpPr>
                <p:grpSpPr bwMode="auto">
                  <a:xfrm>
                    <a:off x="2346" y="1392"/>
                    <a:ext cx="726" cy="152"/>
                    <a:chOff x="2397" y="2880"/>
                    <a:chExt cx="726" cy="152"/>
                  </a:xfrm>
                </p:grpSpPr>
                <p:sp>
                  <p:nvSpPr>
                    <p:cNvPr id="47" name="Freeform 13"/>
                    <p:cNvSpPr>
                      <a:spLocks/>
                    </p:cNvSpPr>
                    <p:nvPr/>
                  </p:nvSpPr>
                  <p:spPr bwMode="auto">
                    <a:xfrm>
                      <a:off x="2397" y="2880"/>
                      <a:ext cx="387" cy="152"/>
                    </a:xfrm>
                    <a:custGeom>
                      <a:avLst/>
                      <a:gdLst>
                        <a:gd name="T0" fmla="*/ 0 w 387"/>
                        <a:gd name="T1" fmla="*/ 144 h 152"/>
                        <a:gd name="T2" fmla="*/ 83 w 387"/>
                        <a:gd name="T3" fmla="*/ 0 h 152"/>
                        <a:gd name="T4" fmla="*/ 166 w 387"/>
                        <a:gd name="T5" fmla="*/ 144 h 152"/>
                        <a:gd name="T6" fmla="*/ 249 w 387"/>
                        <a:gd name="T7" fmla="*/ 0 h 152"/>
                        <a:gd name="T8" fmla="*/ 332 w 387"/>
                        <a:gd name="T9" fmla="*/ 144 h 152"/>
                        <a:gd name="T10" fmla="*/ 387 w 387"/>
                        <a:gd name="T11" fmla="*/ 48 h 152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387"/>
                        <a:gd name="T19" fmla="*/ 0 h 152"/>
                        <a:gd name="T20" fmla="*/ 387 w 387"/>
                        <a:gd name="T21" fmla="*/ 152 h 152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387" h="152">
                          <a:moveTo>
                            <a:pt x="0" y="144"/>
                          </a:moveTo>
                          <a:cubicBezTo>
                            <a:pt x="27" y="72"/>
                            <a:pt x="55" y="0"/>
                            <a:pt x="83" y="0"/>
                          </a:cubicBezTo>
                          <a:cubicBezTo>
                            <a:pt x="111" y="0"/>
                            <a:pt x="138" y="144"/>
                            <a:pt x="166" y="144"/>
                          </a:cubicBezTo>
                          <a:cubicBezTo>
                            <a:pt x="194" y="144"/>
                            <a:pt x="221" y="0"/>
                            <a:pt x="249" y="0"/>
                          </a:cubicBezTo>
                          <a:cubicBezTo>
                            <a:pt x="277" y="0"/>
                            <a:pt x="309" y="136"/>
                            <a:pt x="332" y="144"/>
                          </a:cubicBezTo>
                          <a:cubicBezTo>
                            <a:pt x="355" y="152"/>
                            <a:pt x="370" y="80"/>
                            <a:pt x="387" y="48"/>
                          </a:cubicBezTo>
                        </a:path>
                      </a:pathLst>
                    </a:cu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8" name="Freeform 14"/>
                    <p:cNvSpPr>
                      <a:spLocks/>
                    </p:cNvSpPr>
                    <p:nvPr/>
                  </p:nvSpPr>
                  <p:spPr bwMode="auto">
                    <a:xfrm>
                      <a:off x="2736" y="2880"/>
                      <a:ext cx="387" cy="152"/>
                    </a:xfrm>
                    <a:custGeom>
                      <a:avLst/>
                      <a:gdLst>
                        <a:gd name="T0" fmla="*/ 0 w 387"/>
                        <a:gd name="T1" fmla="*/ 144 h 152"/>
                        <a:gd name="T2" fmla="*/ 83 w 387"/>
                        <a:gd name="T3" fmla="*/ 0 h 152"/>
                        <a:gd name="T4" fmla="*/ 166 w 387"/>
                        <a:gd name="T5" fmla="*/ 144 h 152"/>
                        <a:gd name="T6" fmla="*/ 249 w 387"/>
                        <a:gd name="T7" fmla="*/ 0 h 152"/>
                        <a:gd name="T8" fmla="*/ 332 w 387"/>
                        <a:gd name="T9" fmla="*/ 144 h 152"/>
                        <a:gd name="T10" fmla="*/ 387 w 387"/>
                        <a:gd name="T11" fmla="*/ 48 h 152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387"/>
                        <a:gd name="T19" fmla="*/ 0 h 152"/>
                        <a:gd name="T20" fmla="*/ 387 w 387"/>
                        <a:gd name="T21" fmla="*/ 152 h 152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387" h="152">
                          <a:moveTo>
                            <a:pt x="0" y="144"/>
                          </a:moveTo>
                          <a:cubicBezTo>
                            <a:pt x="27" y="72"/>
                            <a:pt x="55" y="0"/>
                            <a:pt x="83" y="0"/>
                          </a:cubicBezTo>
                          <a:cubicBezTo>
                            <a:pt x="111" y="0"/>
                            <a:pt x="138" y="144"/>
                            <a:pt x="166" y="144"/>
                          </a:cubicBezTo>
                          <a:cubicBezTo>
                            <a:pt x="194" y="144"/>
                            <a:pt x="221" y="0"/>
                            <a:pt x="249" y="0"/>
                          </a:cubicBezTo>
                          <a:cubicBezTo>
                            <a:pt x="277" y="0"/>
                            <a:pt x="309" y="136"/>
                            <a:pt x="332" y="144"/>
                          </a:cubicBezTo>
                          <a:cubicBezTo>
                            <a:pt x="355" y="152"/>
                            <a:pt x="370" y="80"/>
                            <a:pt x="387" y="48"/>
                          </a:cubicBezTo>
                        </a:path>
                      </a:pathLst>
                    </a:cu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9" name="Line 15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736" y="2928"/>
                      <a:ext cx="48" cy="96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 type="triangle" w="med" len="med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7" name="Group 16"/>
                  <p:cNvGrpSpPr>
                    <a:grpSpLocks/>
                  </p:cNvGrpSpPr>
                  <p:nvPr/>
                </p:nvGrpSpPr>
                <p:grpSpPr bwMode="auto">
                  <a:xfrm>
                    <a:off x="1776" y="1536"/>
                    <a:ext cx="576" cy="576"/>
                    <a:chOff x="576" y="3360"/>
                    <a:chExt cx="576" cy="576"/>
                  </a:xfrm>
                </p:grpSpPr>
                <p:sp>
                  <p:nvSpPr>
                    <p:cNvPr id="45" name="Line 17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576" y="3600"/>
                      <a:ext cx="336" cy="336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 type="triangle" w="med" len="med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6" name="Line 18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864" y="3360"/>
                      <a:ext cx="288" cy="288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8" name="Group 19"/>
                  <p:cNvGrpSpPr>
                    <a:grpSpLocks/>
                  </p:cNvGrpSpPr>
                  <p:nvPr/>
                </p:nvGrpSpPr>
                <p:grpSpPr bwMode="auto">
                  <a:xfrm>
                    <a:off x="3072" y="864"/>
                    <a:ext cx="576" cy="576"/>
                    <a:chOff x="576" y="3360"/>
                    <a:chExt cx="576" cy="576"/>
                  </a:xfrm>
                </p:grpSpPr>
                <p:sp>
                  <p:nvSpPr>
                    <p:cNvPr id="43" name="Line 21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864" y="3360"/>
                      <a:ext cx="288" cy="288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4" name="Line 20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576" y="3600"/>
                      <a:ext cx="336" cy="336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 type="triangle" w="med" len="med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9" name="Group 22"/>
                  <p:cNvGrpSpPr>
                    <a:grpSpLocks/>
                  </p:cNvGrpSpPr>
                  <p:nvPr/>
                </p:nvGrpSpPr>
                <p:grpSpPr bwMode="auto">
                  <a:xfrm rot="-5400000">
                    <a:off x="1776" y="960"/>
                    <a:ext cx="576" cy="576"/>
                    <a:chOff x="576" y="3360"/>
                    <a:chExt cx="576" cy="576"/>
                  </a:xfrm>
                </p:grpSpPr>
                <p:sp>
                  <p:nvSpPr>
                    <p:cNvPr id="41" name="Line 23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576" y="3600"/>
                      <a:ext cx="336" cy="336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 type="triangle" w="med" len="med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2" name="Line 24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864" y="3360"/>
                      <a:ext cx="288" cy="288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0" name="Group 25"/>
                  <p:cNvGrpSpPr>
                    <a:grpSpLocks/>
                  </p:cNvGrpSpPr>
                  <p:nvPr/>
                </p:nvGrpSpPr>
                <p:grpSpPr bwMode="auto">
                  <a:xfrm>
                    <a:off x="3120" y="1056"/>
                    <a:ext cx="768" cy="720"/>
                    <a:chOff x="3360" y="2928"/>
                    <a:chExt cx="768" cy="720"/>
                  </a:xfrm>
                </p:grpSpPr>
                <p:grpSp>
                  <p:nvGrpSpPr>
                    <p:cNvPr id="32" name="Group 2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360" y="2928"/>
                      <a:ext cx="672" cy="720"/>
                      <a:chOff x="3264" y="2880"/>
                      <a:chExt cx="672" cy="720"/>
                    </a:xfrm>
                  </p:grpSpPr>
                  <p:sp>
                    <p:nvSpPr>
                      <p:cNvPr id="39" name="Line 27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3264" y="2880"/>
                        <a:ext cx="624" cy="38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0" name="Line 28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264" y="3264"/>
                        <a:ext cx="672" cy="336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33" name="Group 2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408" y="2928"/>
                      <a:ext cx="672" cy="720"/>
                      <a:chOff x="3264" y="2880"/>
                      <a:chExt cx="672" cy="720"/>
                    </a:xfrm>
                  </p:grpSpPr>
                  <p:sp>
                    <p:nvSpPr>
                      <p:cNvPr id="37" name="Line 30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3264" y="2880"/>
                        <a:ext cx="624" cy="38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8" name="Line 31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264" y="3264"/>
                        <a:ext cx="672" cy="336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34" name="Group 3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456" y="2928"/>
                      <a:ext cx="672" cy="720"/>
                      <a:chOff x="3264" y="2880"/>
                      <a:chExt cx="672" cy="720"/>
                    </a:xfrm>
                  </p:grpSpPr>
                  <p:sp>
                    <p:nvSpPr>
                      <p:cNvPr id="35" name="Line 33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3264" y="2880"/>
                        <a:ext cx="624" cy="38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6" name="Line 34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264" y="3264"/>
                        <a:ext cx="672" cy="336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</p:grpSp>
              <p:sp>
                <p:nvSpPr>
                  <p:cNvPr id="31" name="Oval 35"/>
                  <p:cNvSpPr>
                    <a:spLocks noChangeArrowheads="1"/>
                  </p:cNvSpPr>
                  <p:nvPr/>
                </p:nvSpPr>
                <p:spPr bwMode="auto">
                  <a:xfrm>
                    <a:off x="2976" y="1248"/>
                    <a:ext cx="384" cy="384"/>
                  </a:xfrm>
                  <a:prstGeom prst="ellipse">
                    <a:avLst/>
                  </a:prstGeom>
                  <a:solidFill>
                    <a:schemeClr val="accent2"/>
                  </a:solidFill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" name="Group 37"/>
                <p:cNvGrpSpPr>
                  <a:grpSpLocks/>
                </p:cNvGrpSpPr>
                <p:nvPr/>
              </p:nvGrpSpPr>
              <p:grpSpPr bwMode="auto">
                <a:xfrm>
                  <a:off x="3456" y="1776"/>
                  <a:ext cx="144" cy="144"/>
                  <a:chOff x="3408" y="1968"/>
                  <a:chExt cx="144" cy="144"/>
                </a:xfrm>
              </p:grpSpPr>
              <p:sp>
                <p:nvSpPr>
                  <p:cNvPr id="23" name="Line 38"/>
                  <p:cNvSpPr>
                    <a:spLocks noChangeShapeType="1"/>
                  </p:cNvSpPr>
                  <p:nvPr/>
                </p:nvSpPr>
                <p:spPr bwMode="auto">
                  <a:xfrm>
                    <a:off x="3408" y="196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" name="Line 39"/>
                  <p:cNvSpPr>
                    <a:spLocks noChangeShapeType="1"/>
                  </p:cNvSpPr>
                  <p:nvPr/>
                </p:nvSpPr>
                <p:spPr bwMode="auto">
                  <a:xfrm>
                    <a:off x="3408" y="1968"/>
                    <a:ext cx="144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0" name="Group 40"/>
                <p:cNvGrpSpPr>
                  <a:grpSpLocks/>
                </p:cNvGrpSpPr>
                <p:nvPr/>
              </p:nvGrpSpPr>
              <p:grpSpPr bwMode="auto">
                <a:xfrm rot="5400000">
                  <a:off x="3504" y="1344"/>
                  <a:ext cx="144" cy="144"/>
                  <a:chOff x="3408" y="1968"/>
                  <a:chExt cx="144" cy="144"/>
                </a:xfrm>
              </p:grpSpPr>
              <p:sp>
                <p:nvSpPr>
                  <p:cNvPr id="21" name="Line 41"/>
                  <p:cNvSpPr>
                    <a:spLocks noChangeShapeType="1"/>
                  </p:cNvSpPr>
                  <p:nvPr/>
                </p:nvSpPr>
                <p:spPr bwMode="auto">
                  <a:xfrm>
                    <a:off x="3408" y="196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" name="Line 42"/>
                  <p:cNvSpPr>
                    <a:spLocks noChangeShapeType="1"/>
                  </p:cNvSpPr>
                  <p:nvPr/>
                </p:nvSpPr>
                <p:spPr bwMode="auto">
                  <a:xfrm>
                    <a:off x="3408" y="1968"/>
                    <a:ext cx="144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aphicFrame>
            <p:nvGraphicFramePr>
              <p:cNvPr id="15" name="Object 3"/>
              <p:cNvGraphicFramePr>
                <a:graphicFrameLocks noChangeAspect="1"/>
              </p:cNvGraphicFramePr>
              <p:nvPr/>
            </p:nvGraphicFramePr>
            <p:xfrm>
              <a:off x="1828800" y="914400"/>
              <a:ext cx="1778000" cy="531813"/>
            </p:xfrm>
            <a:graphic>
              <a:graphicData uri="http://schemas.openxmlformats.org/presentationml/2006/ole">
                <p:oleObj spid="_x0000_s1026" name="Equation" r:id="rId3" imgW="888840" imgH="266400" progId="">
                  <p:embed/>
                </p:oleObj>
              </a:graphicData>
            </a:graphic>
          </p:graphicFrame>
          <p:graphicFrame>
            <p:nvGraphicFramePr>
              <p:cNvPr id="16" name="Object 4"/>
              <p:cNvGraphicFramePr>
                <a:graphicFrameLocks noChangeAspect="1"/>
              </p:cNvGraphicFramePr>
              <p:nvPr/>
            </p:nvGraphicFramePr>
            <p:xfrm>
              <a:off x="1905000" y="3048000"/>
              <a:ext cx="1547812" cy="508000"/>
            </p:xfrm>
            <a:graphic>
              <a:graphicData uri="http://schemas.openxmlformats.org/presentationml/2006/ole">
                <p:oleObj spid="_x0000_s1027" name="Equation" r:id="rId4" imgW="774360" imgH="253800" progId="">
                  <p:embed/>
                </p:oleObj>
              </a:graphicData>
            </a:graphic>
          </p:graphicFrame>
          <p:graphicFrame>
            <p:nvGraphicFramePr>
              <p:cNvPr id="17" name="Object 5"/>
              <p:cNvGraphicFramePr>
                <a:graphicFrameLocks noChangeAspect="1"/>
              </p:cNvGraphicFramePr>
              <p:nvPr/>
            </p:nvGraphicFramePr>
            <p:xfrm>
              <a:off x="3478213" y="2286000"/>
              <a:ext cx="1152525" cy="369887"/>
            </p:xfrm>
            <a:graphic>
              <a:graphicData uri="http://schemas.openxmlformats.org/presentationml/2006/ole">
                <p:oleObj spid="_x0000_s1028" name="Equation" r:id="rId5" imgW="711000" imgH="228600" progId="">
                  <p:embed/>
                </p:oleObj>
              </a:graphicData>
            </a:graphic>
          </p:graphicFrame>
        </p:grpSp>
        <p:sp>
          <p:nvSpPr>
            <p:cNvPr id="6" name="TextBox 5"/>
            <p:cNvSpPr txBox="1"/>
            <p:nvPr/>
          </p:nvSpPr>
          <p:spPr>
            <a:xfrm>
              <a:off x="206353" y="3276600"/>
              <a:ext cx="2322687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70C0"/>
                  </a:solidFill>
                  <a:latin typeface="Arial Rounded MT Bold" pitchFamily="34" charset="0"/>
                </a:rPr>
                <a:t>Coulomb distortion</a:t>
              </a:r>
              <a:endParaRPr lang="en-US" dirty="0">
                <a:solidFill>
                  <a:srgbClr val="0070C0"/>
                </a:solidFill>
                <a:latin typeface="Arial Rounded MT Bold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 rot="7106543">
              <a:off x="3226710" y="4390697"/>
              <a:ext cx="1928477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70C0"/>
                  </a:solidFill>
                  <a:latin typeface="Arial Rounded MT Bold" pitchFamily="34" charset="0"/>
                </a:rPr>
                <a:t>o</a:t>
              </a:r>
              <a:r>
                <a:rPr lang="en-US" dirty="0" smtClean="0">
                  <a:solidFill>
                    <a:srgbClr val="0070C0"/>
                  </a:solidFill>
                  <a:latin typeface="Arial Rounded MT Bold" pitchFamily="34" charset="0"/>
                </a:rPr>
                <a:t>ff-shell effects</a:t>
              </a:r>
              <a:endParaRPr lang="en-US" dirty="0">
                <a:solidFill>
                  <a:srgbClr val="0070C0"/>
                </a:solidFill>
                <a:latin typeface="Arial Rounded MT Bold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 rot="2648244">
              <a:off x="4573688" y="4358340"/>
              <a:ext cx="2432910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70C0"/>
                  </a:solidFill>
                  <a:latin typeface="Arial Rounded MT Bold" pitchFamily="34" charset="0"/>
                </a:rPr>
                <a:t>m</a:t>
              </a:r>
              <a:r>
                <a:rPr lang="en-US" dirty="0" smtClean="0">
                  <a:solidFill>
                    <a:srgbClr val="0070C0"/>
                  </a:solidFill>
                  <a:latin typeface="Arial Rounded MT Bold" pitchFamily="34" charset="0"/>
                </a:rPr>
                <a:t>any-body currents</a:t>
              </a:r>
              <a:endParaRPr lang="en-US" dirty="0">
                <a:solidFill>
                  <a:srgbClr val="0070C0"/>
                </a:solidFill>
                <a:latin typeface="Arial Rounded MT Bold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791200" y="3810000"/>
              <a:ext cx="6559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 err="1" smtClean="0"/>
                <a:t>P</a:t>
              </a:r>
              <a:r>
                <a:rPr lang="en-US" sz="2400" i="1" baseline="30000" dirty="0" err="1" smtClean="0">
                  <a:latin typeface="Symbol" pitchFamily="18" charset="2"/>
                </a:rPr>
                <a:t>m</a:t>
              </a:r>
              <a:r>
                <a:rPr lang="en-US" sz="2400" i="1" baseline="-25000" dirty="0" err="1" smtClean="0"/>
                <a:t>A</a:t>
              </a:r>
              <a:endParaRPr lang="en-US" sz="2400" i="1" baseline="-2500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867400" y="2508125"/>
              <a:ext cx="83548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 smtClean="0"/>
                <a:t>P</a:t>
              </a:r>
              <a:r>
                <a:rPr lang="en-US" sz="2400" i="1" baseline="30000" dirty="0" smtClean="0">
                  <a:latin typeface="Symbol" pitchFamily="18" charset="2"/>
                </a:rPr>
                <a:t>m</a:t>
              </a:r>
              <a:r>
                <a:rPr lang="en-US" sz="2400" i="1" baseline="-25000" dirty="0" smtClean="0"/>
                <a:t>A-1</a:t>
              </a:r>
              <a:endParaRPr lang="en-US" sz="2400" i="1" baseline="-250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562600" y="2127125"/>
              <a:ext cx="70724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 smtClean="0"/>
                <a:t>P</a:t>
              </a:r>
              <a:r>
                <a:rPr lang="en-US" sz="2400" i="1" baseline="30000" dirty="0" smtClean="0">
                  <a:latin typeface="Symbol" pitchFamily="18" charset="2"/>
                </a:rPr>
                <a:t>m</a:t>
              </a:r>
              <a:r>
                <a:rPr lang="en-US" sz="2400" i="1" baseline="-25000" dirty="0">
                  <a:latin typeface="Symbol" pitchFamily="18" charset="2"/>
                </a:rPr>
                <a:t> </a:t>
              </a:r>
              <a:r>
                <a:rPr lang="en-US" sz="2400" i="1" baseline="-25000" dirty="0" smtClean="0">
                  <a:latin typeface="Symbol" pitchFamily="18" charset="2"/>
                </a:rPr>
                <a:t>N</a:t>
              </a:r>
              <a:endParaRPr lang="en-US" sz="2400" i="1" baseline="-25000" dirty="0"/>
            </a:p>
          </p:txBody>
        </p:sp>
        <p:sp>
          <p:nvSpPr>
            <p:cNvPr id="12" name="TextBox 11"/>
            <p:cNvSpPr txBox="1"/>
            <p:nvPr/>
          </p:nvSpPr>
          <p:spPr>
            <a:xfrm rot="369241">
              <a:off x="5562600" y="3325022"/>
              <a:ext cx="2681440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70C0"/>
                  </a:solidFill>
                  <a:latin typeface="Arial Rounded MT Bold" pitchFamily="34" charset="0"/>
                </a:rPr>
                <a:t>f</a:t>
              </a:r>
              <a:r>
                <a:rPr lang="en-US" dirty="0" smtClean="0">
                  <a:solidFill>
                    <a:srgbClr val="0070C0"/>
                  </a:solidFill>
                  <a:latin typeface="Arial Rounded MT Bold" pitchFamily="34" charset="0"/>
                </a:rPr>
                <a:t>inal state interactions</a:t>
              </a:r>
              <a:endParaRPr lang="en-US" dirty="0">
                <a:solidFill>
                  <a:srgbClr val="0070C0"/>
                </a:solidFill>
                <a:latin typeface="Arial Rounded MT Bold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 rot="18720136">
              <a:off x="4020172" y="1359945"/>
              <a:ext cx="2945103" cy="64633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FF0000"/>
                  </a:solidFill>
                  <a:latin typeface="Arial Rounded MT Bold" pitchFamily="34" charset="0"/>
                </a:rPr>
                <a:t>Medium modifications of the nucleon form factor</a:t>
              </a:r>
              <a:endParaRPr lang="en-US" dirty="0">
                <a:solidFill>
                  <a:srgbClr val="FF0000"/>
                </a:solidFill>
                <a:latin typeface="Arial Rounded MT Bold" pitchFamily="34" charset="0"/>
              </a:endParaRPr>
            </a:p>
          </p:txBody>
        </p:sp>
      </p:grpSp>
      <p:sp>
        <p:nvSpPr>
          <p:cNvPr id="50" name="TextBox 49"/>
          <p:cNvSpPr txBox="1">
            <a:spLocks noChangeArrowheads="1"/>
          </p:cNvSpPr>
          <p:nvPr/>
        </p:nvSpPr>
        <p:spPr bwMode="auto">
          <a:xfrm>
            <a:off x="76200" y="873204"/>
            <a:ext cx="6477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Clr>
                <a:srgbClr val="00B0F0"/>
              </a:buClr>
              <a:buFont typeface="Wingdings" pitchFamily="2" charset="2"/>
              <a:buChar char="Ø"/>
            </a:pPr>
            <a:r>
              <a:rPr lang="en-US" sz="1800" dirty="0">
                <a:solidFill>
                  <a:srgbClr val="02021E"/>
                </a:solidFill>
              </a:rPr>
              <a:t> </a:t>
            </a:r>
            <a:r>
              <a:rPr lang="en-US" sz="2000" dirty="0" smtClean="0">
                <a:latin typeface="Arial Rounded MT Bold" pitchFamily="34" charset="0"/>
              </a:rPr>
              <a:t>Nuclear corrections beyond the impulse approximation: </a:t>
            </a:r>
            <a:r>
              <a:rPr lang="en-US" sz="2000" dirty="0" smtClean="0">
                <a:solidFill>
                  <a:srgbClr val="0070C0"/>
                </a:solidFill>
                <a:latin typeface="Arial Rounded MT Bold" pitchFamily="34" charset="0"/>
              </a:rPr>
              <a:t>conventional</a:t>
            </a:r>
            <a:r>
              <a:rPr lang="en-US" sz="2000" dirty="0" smtClean="0">
                <a:latin typeface="Arial Rounded MT Bold" pitchFamily="34" charset="0"/>
              </a:rPr>
              <a:t> and </a:t>
            </a:r>
            <a:r>
              <a:rPr lang="en-US" sz="2000" dirty="0" smtClean="0">
                <a:solidFill>
                  <a:srgbClr val="FF0000"/>
                </a:solidFill>
                <a:latin typeface="Arial Rounded MT Bold" pitchFamily="34" charset="0"/>
              </a:rPr>
              <a:t>unconventional</a:t>
            </a:r>
            <a:endParaRPr lang="en-US" sz="2000" dirty="0">
              <a:solidFill>
                <a:srgbClr val="FF0000"/>
              </a:solidFill>
              <a:latin typeface="Arial Rounded MT Bold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76200" y="5997714"/>
            <a:ext cx="906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B0F0"/>
              </a:buClr>
              <a:buFont typeface="Wingdings" pitchFamily="2" charset="2"/>
              <a:buChar char="Ø"/>
            </a:pPr>
            <a:r>
              <a:rPr lang="en-US" sz="2000" dirty="0" smtClean="0">
                <a:latin typeface="Arial Rounded MT Bold" pitchFamily="34" charset="0"/>
              </a:rPr>
              <a:t> Difficult to disentangle: need exhaustive knowledge of the </a:t>
            </a:r>
            <a:r>
              <a:rPr lang="en-US" sz="2000" dirty="0" smtClean="0">
                <a:solidFill>
                  <a:srgbClr val="0070C0"/>
                </a:solidFill>
                <a:latin typeface="Arial Rounded MT Bold" pitchFamily="34" charset="0"/>
              </a:rPr>
              <a:t>conventional</a:t>
            </a:r>
            <a:r>
              <a:rPr lang="en-US" sz="2000" dirty="0" smtClean="0">
                <a:latin typeface="Arial Rounded MT Bold" pitchFamily="34" charset="0"/>
              </a:rPr>
              <a:t> effects to reliably find signature of </a:t>
            </a:r>
            <a:r>
              <a:rPr lang="en-US" sz="2000" dirty="0" smtClean="0">
                <a:solidFill>
                  <a:srgbClr val="FF0000"/>
                </a:solidFill>
                <a:latin typeface="Arial Rounded MT Bold" pitchFamily="34" charset="0"/>
              </a:rPr>
              <a:t>unconventional</a:t>
            </a:r>
            <a:r>
              <a:rPr lang="en-US" sz="2000" dirty="0" smtClean="0">
                <a:latin typeface="Arial Rounded MT Bold" pitchFamily="34" charset="0"/>
              </a:rPr>
              <a:t> effects  </a:t>
            </a:r>
            <a:endParaRPr lang="en-US" sz="2000" dirty="0">
              <a:latin typeface="Arial Rounded MT Bold" pitchFamily="34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76200" y="361890"/>
            <a:ext cx="854721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cap="none" spc="0" dirty="0" smtClean="0">
                <a:ln w="1905"/>
                <a:solidFill>
                  <a:srgbClr val="2B119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Why?</a:t>
            </a:r>
            <a:endParaRPr lang="en-US" sz="2000" b="1" cap="none" spc="0" dirty="0">
              <a:ln w="1905"/>
              <a:solidFill>
                <a:srgbClr val="2B119B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0" y="-35243"/>
            <a:ext cx="1295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dirty="0" smtClean="0">
                <a:solidFill>
                  <a:srgbClr val="2B119B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 precise extraction of…</a:t>
            </a:r>
            <a:endParaRPr lang="en-US" sz="1300" b="1" dirty="0">
              <a:solidFill>
                <a:srgbClr val="2B119B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2286000" y="0"/>
            <a:ext cx="426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Nuclear Medium Effects</a:t>
            </a:r>
            <a:endParaRPr lang="en-US" sz="28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19200" y="0"/>
            <a:ext cx="647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Alignment Method: Revised</a:t>
            </a:r>
            <a:endParaRPr lang="en-US" sz="28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6400800" y="2346960"/>
            <a:ext cx="2668935" cy="2834640"/>
            <a:chOff x="5181600" y="838200"/>
            <a:chExt cx="3657600" cy="4419600"/>
          </a:xfrm>
        </p:grpSpPr>
        <p:grpSp>
          <p:nvGrpSpPr>
            <p:cNvPr id="6" name="Group 36"/>
            <p:cNvGrpSpPr/>
            <p:nvPr/>
          </p:nvGrpSpPr>
          <p:grpSpPr>
            <a:xfrm>
              <a:off x="5181600" y="838200"/>
              <a:ext cx="3657600" cy="4419600"/>
              <a:chOff x="1676400" y="1066800"/>
              <a:chExt cx="3657600" cy="4419600"/>
            </a:xfrm>
          </p:grpSpPr>
          <p:grpSp>
            <p:nvGrpSpPr>
              <p:cNvPr id="10" name="Group 35"/>
              <p:cNvGrpSpPr/>
              <p:nvPr/>
            </p:nvGrpSpPr>
            <p:grpSpPr>
              <a:xfrm>
                <a:off x="1676400" y="1066800"/>
                <a:ext cx="2743200" cy="2743200"/>
                <a:chOff x="1676400" y="1066800"/>
                <a:chExt cx="2743200" cy="2743200"/>
              </a:xfrm>
            </p:grpSpPr>
            <p:grpSp>
              <p:nvGrpSpPr>
                <p:cNvPr id="21" name="Group 26"/>
                <p:cNvGrpSpPr/>
                <p:nvPr/>
              </p:nvGrpSpPr>
              <p:grpSpPr>
                <a:xfrm>
                  <a:off x="1676400" y="1066800"/>
                  <a:ext cx="2743200" cy="2743200"/>
                  <a:chOff x="1752600" y="1905794"/>
                  <a:chExt cx="2743200" cy="2743200"/>
                </a:xfrm>
              </p:grpSpPr>
              <p:cxnSp>
                <p:nvCxnSpPr>
                  <p:cNvPr id="23" name="Straight Arrow Connector 22"/>
                  <p:cNvCxnSpPr/>
                  <p:nvPr/>
                </p:nvCxnSpPr>
                <p:spPr>
                  <a:xfrm rot="5400000">
                    <a:off x="1676400" y="3276600"/>
                    <a:ext cx="2743200" cy="1588"/>
                  </a:xfrm>
                  <a:prstGeom prst="straightConnector1">
                    <a:avLst/>
                  </a:prstGeom>
                  <a:ln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" name="Straight Arrow Connector 23"/>
                  <p:cNvCxnSpPr/>
                  <p:nvPr/>
                </p:nvCxnSpPr>
                <p:spPr>
                  <a:xfrm>
                    <a:off x="1752600" y="3200400"/>
                    <a:ext cx="2743200" cy="1588"/>
                  </a:xfrm>
                  <a:prstGeom prst="straightConnector1">
                    <a:avLst/>
                  </a:prstGeom>
                  <a:ln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22" name="Straight Arrow Connector 21"/>
                <p:cNvCxnSpPr/>
                <p:nvPr/>
              </p:nvCxnSpPr>
              <p:spPr>
                <a:xfrm rot="16200000" flipH="1">
                  <a:off x="2636520" y="2087880"/>
                  <a:ext cx="1127760" cy="1066800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" name="Group 30"/>
              <p:cNvGrpSpPr/>
              <p:nvPr/>
            </p:nvGrpSpPr>
            <p:grpSpPr>
              <a:xfrm>
                <a:off x="3429000" y="2514600"/>
                <a:ext cx="1709080" cy="2971800"/>
                <a:chOff x="5257800" y="685800"/>
                <a:chExt cx="1709080" cy="2971800"/>
              </a:xfrm>
            </p:grpSpPr>
            <p:grpSp>
              <p:nvGrpSpPr>
                <p:cNvPr id="13" name="Group 22"/>
                <p:cNvGrpSpPr/>
                <p:nvPr/>
              </p:nvGrpSpPr>
              <p:grpSpPr>
                <a:xfrm>
                  <a:off x="5257800" y="685800"/>
                  <a:ext cx="1341262" cy="2590800"/>
                  <a:chOff x="5257800" y="685800"/>
                  <a:chExt cx="1341262" cy="2590800"/>
                </a:xfrm>
              </p:grpSpPr>
              <p:sp>
                <p:nvSpPr>
                  <p:cNvPr id="18" name="Flowchart: Data 17"/>
                  <p:cNvSpPr/>
                  <p:nvPr/>
                </p:nvSpPr>
                <p:spPr>
                  <a:xfrm>
                    <a:off x="5257800" y="762000"/>
                    <a:ext cx="1219200" cy="2514600"/>
                  </a:xfrm>
                  <a:prstGeom prst="flowChartInputOutput">
                    <a:avLst/>
                  </a:prstGeom>
                  <a:solidFill>
                    <a:schemeClr val="accent4">
                      <a:lumMod val="20000"/>
                      <a:lumOff val="8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19" name="Straight Connector 18"/>
                  <p:cNvCxnSpPr/>
                  <p:nvPr/>
                </p:nvCxnSpPr>
                <p:spPr>
                  <a:xfrm rot="16200000" flipH="1">
                    <a:off x="5290458" y="1872344"/>
                    <a:ext cx="1077684" cy="838199"/>
                  </a:xfrm>
                  <a:prstGeom prst="line">
                    <a:avLst/>
                  </a:prstGeom>
                  <a:ln w="28575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0" name="TextBox 19"/>
                  <p:cNvSpPr txBox="1"/>
                  <p:nvPr/>
                </p:nvSpPr>
                <p:spPr>
                  <a:xfrm>
                    <a:off x="5429918" y="685800"/>
                    <a:ext cx="1169144" cy="479868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400" dirty="0" smtClean="0">
                        <a:latin typeface="Cooper Black" pitchFamily="18" charset="0"/>
                      </a:rPr>
                      <a:t>u plane</a:t>
                    </a:r>
                    <a:endParaRPr lang="en-US" sz="1400" dirty="0">
                      <a:latin typeface="Cooper Black" pitchFamily="18" charset="0"/>
                    </a:endParaRPr>
                  </a:p>
                </p:txBody>
              </p:sp>
            </p:grpSp>
            <p:grpSp>
              <p:nvGrpSpPr>
                <p:cNvPr id="14" name="Group 21"/>
                <p:cNvGrpSpPr/>
                <p:nvPr/>
              </p:nvGrpSpPr>
              <p:grpSpPr>
                <a:xfrm>
                  <a:off x="5638800" y="1078468"/>
                  <a:ext cx="1328080" cy="2579132"/>
                  <a:chOff x="5943600" y="1078468"/>
                  <a:chExt cx="1328080" cy="2579132"/>
                </a:xfrm>
              </p:grpSpPr>
              <p:sp>
                <p:nvSpPr>
                  <p:cNvPr id="15" name="Flowchart: Data 14"/>
                  <p:cNvSpPr/>
                  <p:nvPr/>
                </p:nvSpPr>
                <p:spPr>
                  <a:xfrm>
                    <a:off x="5943600" y="1143001"/>
                    <a:ext cx="1219200" cy="2514599"/>
                  </a:xfrm>
                  <a:prstGeom prst="flowChartInputOutput">
                    <a:avLst/>
                  </a:prstGeom>
                  <a:solidFill>
                    <a:schemeClr val="accent4">
                      <a:lumMod val="20000"/>
                      <a:lumOff val="8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16" name="Straight Connector 15"/>
                  <p:cNvCxnSpPr/>
                  <p:nvPr/>
                </p:nvCxnSpPr>
                <p:spPr>
                  <a:xfrm flipH="1">
                    <a:off x="5976258" y="2253344"/>
                    <a:ext cx="1077684" cy="838199"/>
                  </a:xfrm>
                  <a:prstGeom prst="line">
                    <a:avLst/>
                  </a:prstGeom>
                  <a:ln w="28575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7" name="TextBox 16"/>
                  <p:cNvSpPr txBox="1"/>
                  <p:nvPr/>
                </p:nvSpPr>
                <p:spPr>
                  <a:xfrm>
                    <a:off x="6115718" y="1078468"/>
                    <a:ext cx="1155962" cy="47986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400" dirty="0" smtClean="0">
                        <a:latin typeface="Cooper Black" pitchFamily="18" charset="0"/>
                      </a:rPr>
                      <a:t>v plane</a:t>
                    </a:r>
                    <a:endParaRPr lang="en-US" sz="1400" dirty="0">
                      <a:latin typeface="Cooper Black" pitchFamily="18" charset="0"/>
                    </a:endParaRPr>
                  </a:p>
                </p:txBody>
              </p:sp>
            </p:grpSp>
          </p:grpSp>
          <p:cxnSp>
            <p:nvCxnSpPr>
              <p:cNvPr id="12" name="Straight Arrow Connector 11"/>
              <p:cNvCxnSpPr/>
              <p:nvPr/>
            </p:nvCxnSpPr>
            <p:spPr>
              <a:xfrm rot="16200000" flipH="1">
                <a:off x="4457700" y="4076701"/>
                <a:ext cx="914400" cy="8382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" name="TextBox 6"/>
            <p:cNvSpPr txBox="1"/>
            <p:nvPr/>
          </p:nvSpPr>
          <p:spPr>
            <a:xfrm>
              <a:off x="6324600" y="3505200"/>
              <a:ext cx="3241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ooper Black" pitchFamily="18" charset="0"/>
                </a:rPr>
                <a:t>x</a:t>
              </a:r>
              <a:endParaRPr lang="en-US" dirty="0">
                <a:latin typeface="Cooper Black" pitchFamily="18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924800" y="1905000"/>
              <a:ext cx="3273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ooper Black" pitchFamily="18" charset="0"/>
                </a:rPr>
                <a:t>y</a:t>
              </a:r>
              <a:endParaRPr lang="en-US" dirty="0">
                <a:latin typeface="Cooper Black" pitchFamily="18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439726" y="4648200"/>
              <a:ext cx="3032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ooper Black" pitchFamily="18" charset="0"/>
                </a:rPr>
                <a:t>z</a:t>
              </a:r>
              <a:endParaRPr lang="en-US" dirty="0">
                <a:latin typeface="Cooper Black" pitchFamily="18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0" y="2148840"/>
            <a:ext cx="7239000" cy="4023360"/>
            <a:chOff x="76200" y="1752600"/>
            <a:chExt cx="6580909" cy="3657600"/>
          </a:xfrm>
        </p:grpSpPr>
        <p:pic>
          <p:nvPicPr>
            <p:cNvPr id="28" name="Picture 27" descr="vdc_fpp_uch1_uvz_angle_cuts.jpg"/>
            <p:cNvPicPr>
              <a:picLocks noChangeAspect="1"/>
            </p:cNvPicPr>
            <p:nvPr/>
          </p:nvPicPr>
          <p:blipFill>
            <a:blip r:embed="rId2" cstate="print"/>
            <a:srcRect t="25301" r="54173"/>
            <a:stretch>
              <a:fillRect/>
            </a:stretch>
          </p:blipFill>
          <p:spPr>
            <a:xfrm>
              <a:off x="76200" y="1752600"/>
              <a:ext cx="3302052" cy="3640644"/>
            </a:xfrm>
            <a:prstGeom prst="rect">
              <a:avLst/>
            </a:prstGeom>
          </p:spPr>
        </p:pic>
        <p:pic>
          <p:nvPicPr>
            <p:cNvPr id="27" name="Picture 26" descr="f_r_uch4_uvz_angle_cuts.jpg"/>
            <p:cNvPicPr>
              <a:picLocks noChangeAspect="1"/>
            </p:cNvPicPr>
            <p:nvPr/>
          </p:nvPicPr>
          <p:blipFill>
            <a:blip r:embed="rId3" cstate="print"/>
            <a:srcRect l="50761" t="25016" r="3765"/>
            <a:stretch>
              <a:fillRect/>
            </a:stretch>
          </p:blipFill>
          <p:spPr>
            <a:xfrm>
              <a:off x="3380509" y="1755648"/>
              <a:ext cx="3276600" cy="3654552"/>
            </a:xfrm>
            <a:prstGeom prst="rect">
              <a:avLst/>
            </a:prstGeom>
          </p:spPr>
        </p:pic>
      </p:grpSp>
      <p:sp>
        <p:nvSpPr>
          <p:cNvPr id="30" name="Rectangle 29"/>
          <p:cNvSpPr/>
          <p:nvPr/>
        </p:nvSpPr>
        <p:spPr>
          <a:xfrm>
            <a:off x="381000" y="685800"/>
            <a:ext cx="6705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Arial Rounded MT Bold" pitchFamily="34" charset="0"/>
              </a:rPr>
              <a:t> </a:t>
            </a:r>
            <a:r>
              <a:rPr lang="en-US" sz="2000" dirty="0" smtClean="0">
                <a:latin typeface="Arial Rounded MT Bold" pitchFamily="34" charset="0"/>
              </a:rPr>
              <a:t>Determine</a:t>
            </a:r>
            <a:r>
              <a:rPr lang="en-US" sz="2000" dirty="0" smtClean="0">
                <a:solidFill>
                  <a:srgbClr val="FA32EC"/>
                </a:solidFill>
                <a:latin typeface="Arial Rounded MT Bold" pitchFamily="34" charset="0"/>
              </a:rPr>
              <a:t> Polynomial(wire) </a:t>
            </a:r>
            <a:r>
              <a:rPr lang="en-US" sz="2000" dirty="0" smtClean="0">
                <a:latin typeface="Arial Rounded MT Bold" pitchFamily="34" charset="0"/>
              </a:rPr>
              <a:t>for each plane </a:t>
            </a:r>
            <a:endParaRPr lang="en-US" sz="2000" dirty="0"/>
          </a:p>
        </p:txBody>
      </p:sp>
      <p:sp>
        <p:nvSpPr>
          <p:cNvPr id="31" name="Rectangle 30"/>
          <p:cNvSpPr/>
          <p:nvPr/>
        </p:nvSpPr>
        <p:spPr>
          <a:xfrm>
            <a:off x="76200" y="1150203"/>
            <a:ext cx="3810000" cy="830997"/>
          </a:xfrm>
          <a:prstGeom prst="rect">
            <a:avLst/>
          </a:prstGeom>
          <a:ln>
            <a:solidFill>
              <a:srgbClr val="FA32EC"/>
            </a:solidFill>
          </a:ln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Arial Rounded MT Bold" pitchFamily="34" charset="0"/>
              </a:rPr>
              <a:t>Project VDC track to each </a:t>
            </a:r>
            <a:r>
              <a:rPr lang="en-US" sz="1600" dirty="0" err="1" smtClean="0">
                <a:latin typeface="Arial Rounded MT Bold" pitchFamily="34" charset="0"/>
              </a:rPr>
              <a:t>palne</a:t>
            </a:r>
            <a:r>
              <a:rPr lang="en-US" sz="1600" dirty="0" smtClean="0">
                <a:latin typeface="Arial Rounded MT Bold" pitchFamily="34" charset="0"/>
              </a:rPr>
              <a:t> of FRONT chamber  and fit position difference: VDC(track)-FRONT(wire)</a:t>
            </a:r>
            <a:endParaRPr lang="en-US" sz="1600" dirty="0"/>
          </a:p>
        </p:txBody>
      </p:sp>
      <p:sp>
        <p:nvSpPr>
          <p:cNvPr id="32" name="Rectangle 31"/>
          <p:cNvSpPr/>
          <p:nvPr/>
        </p:nvSpPr>
        <p:spPr>
          <a:xfrm>
            <a:off x="3886200" y="1150203"/>
            <a:ext cx="4038600" cy="830997"/>
          </a:xfrm>
          <a:prstGeom prst="rect">
            <a:avLst/>
          </a:prstGeom>
          <a:ln>
            <a:solidFill>
              <a:srgbClr val="FA32EC"/>
            </a:solidFill>
          </a:ln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Arial Rounded MT Bold" pitchFamily="34" charset="0"/>
              </a:rPr>
              <a:t>Project FRONT track to each </a:t>
            </a:r>
            <a:r>
              <a:rPr lang="en-US" sz="1600" dirty="0" err="1" smtClean="0">
                <a:latin typeface="Arial Rounded MT Bold" pitchFamily="34" charset="0"/>
              </a:rPr>
              <a:t>palne</a:t>
            </a:r>
            <a:r>
              <a:rPr lang="en-US" sz="1600" dirty="0" smtClean="0">
                <a:latin typeface="Arial Rounded MT Bold" pitchFamily="34" charset="0"/>
              </a:rPr>
              <a:t> of REAR chamber  and fit position difference: FRONT(track)-REAR(wire)</a:t>
            </a:r>
            <a:endParaRPr lang="en-US" sz="1600" dirty="0"/>
          </a:p>
        </p:txBody>
      </p:sp>
      <p:sp>
        <p:nvSpPr>
          <p:cNvPr id="33" name="Rectangle 32"/>
          <p:cNvSpPr/>
          <p:nvPr/>
        </p:nvSpPr>
        <p:spPr>
          <a:xfrm>
            <a:off x="381000" y="6183868"/>
            <a:ext cx="6705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Arial Rounded MT Bold" pitchFamily="34" charset="0"/>
              </a:rPr>
              <a:t> </a:t>
            </a:r>
            <a:r>
              <a:rPr lang="en-US" dirty="0" err="1" smtClean="0">
                <a:latin typeface="Arial Rounded MT Bold" pitchFamily="34" charset="0"/>
              </a:rPr>
              <a:t>position_u</a:t>
            </a:r>
            <a:r>
              <a:rPr lang="en-US" dirty="0" smtClean="0">
                <a:latin typeface="Arial Rounded MT Bold" pitchFamily="34" charset="0"/>
              </a:rPr>
              <a:t>(v)_new  = </a:t>
            </a:r>
            <a:r>
              <a:rPr lang="en-US" dirty="0" err="1" smtClean="0">
                <a:latin typeface="Arial Rounded MT Bold" pitchFamily="34" charset="0"/>
              </a:rPr>
              <a:t>position_u</a:t>
            </a:r>
            <a:r>
              <a:rPr lang="en-US" dirty="0" smtClean="0">
                <a:latin typeface="Arial Rounded MT Bold" pitchFamily="34" charset="0"/>
              </a:rPr>
              <a:t>(v)_old + Polynomial(wire)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4600" y="76200"/>
            <a:ext cx="426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E03-104 in Hall A at </a:t>
            </a:r>
            <a:r>
              <a:rPr lang="en-US" sz="28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JLab</a:t>
            </a:r>
            <a:endParaRPr lang="en-US" sz="28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1219200" y="2286000"/>
            <a:ext cx="7848600" cy="4419599"/>
            <a:chOff x="851647" y="2273643"/>
            <a:chExt cx="7927880" cy="3719170"/>
          </a:xfrm>
        </p:grpSpPr>
        <p:pic>
          <p:nvPicPr>
            <p:cNvPr id="4" name="Picture 2" descr="hallacombo2"/>
            <p:cNvPicPr>
              <a:picLocks noChangeAspect="1" noChangeArrowheads="1"/>
            </p:cNvPicPr>
            <p:nvPr/>
          </p:nvPicPr>
          <p:blipFill>
            <a:blip r:embed="rId2" cstate="print"/>
            <a:srcRect t="29630"/>
            <a:stretch>
              <a:fillRect/>
            </a:stretch>
          </p:blipFill>
          <p:spPr bwMode="auto">
            <a:xfrm>
              <a:off x="851647" y="2416175"/>
              <a:ext cx="7620000" cy="3576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Rectangle 4"/>
            <p:cNvSpPr>
              <a:spLocks noChangeArrowheads="1"/>
            </p:cNvSpPr>
            <p:nvPr/>
          </p:nvSpPr>
          <p:spPr bwMode="auto">
            <a:xfrm>
              <a:off x="3853466" y="2273643"/>
              <a:ext cx="1162582" cy="2848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dirty="0">
                  <a:solidFill>
                    <a:srgbClr val="02021E"/>
                  </a:solidFill>
                </a:rPr>
                <a:t>Proton </a:t>
              </a:r>
              <a:r>
                <a:rPr lang="en-US" sz="1600" dirty="0" smtClean="0">
                  <a:solidFill>
                    <a:srgbClr val="02021E"/>
                  </a:solidFill>
                </a:rPr>
                <a:t>arm</a:t>
              </a:r>
              <a:endParaRPr lang="en-US" sz="1600" dirty="0">
                <a:solidFill>
                  <a:srgbClr val="02021E"/>
                </a:solidFill>
              </a:endParaRPr>
            </a:p>
          </p:txBody>
        </p:sp>
        <p:sp>
          <p:nvSpPr>
            <p:cNvPr id="6" name="Rectangle 7"/>
            <p:cNvSpPr>
              <a:spLocks noChangeArrowheads="1"/>
            </p:cNvSpPr>
            <p:nvPr/>
          </p:nvSpPr>
          <p:spPr bwMode="auto">
            <a:xfrm>
              <a:off x="7857067" y="2722508"/>
              <a:ext cx="922460" cy="4920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600" dirty="0">
                  <a:solidFill>
                    <a:srgbClr val="02021E"/>
                  </a:solidFill>
                </a:rPr>
                <a:t>Electron arm</a:t>
              </a:r>
            </a:p>
          </p:txBody>
        </p:sp>
        <p:sp>
          <p:nvSpPr>
            <p:cNvPr id="7" name="Rectangle 8"/>
            <p:cNvSpPr>
              <a:spLocks noChangeArrowheads="1"/>
            </p:cNvSpPr>
            <p:nvPr/>
          </p:nvSpPr>
          <p:spPr bwMode="auto">
            <a:xfrm rot="-1036820">
              <a:off x="957202" y="4557415"/>
              <a:ext cx="2536856" cy="284978"/>
            </a:xfrm>
            <a:prstGeom prst="rect">
              <a:avLst/>
            </a:prstGeom>
            <a:solidFill>
              <a:schemeClr val="bg1">
                <a:alpha val="52156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 dirty="0">
                  <a:solidFill>
                    <a:srgbClr val="02021E"/>
                  </a:solidFill>
                </a:rPr>
                <a:t>Polarized Electron Beam</a:t>
              </a:r>
            </a:p>
          </p:txBody>
        </p:sp>
        <p:sp>
          <p:nvSpPr>
            <p:cNvPr id="8" name="Rectangle 5"/>
            <p:cNvSpPr>
              <a:spLocks noChangeArrowheads="1"/>
            </p:cNvSpPr>
            <p:nvPr/>
          </p:nvSpPr>
          <p:spPr bwMode="auto">
            <a:xfrm>
              <a:off x="4238314" y="4774464"/>
              <a:ext cx="1905000" cy="4920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600" dirty="0">
                  <a:solidFill>
                    <a:srgbClr val="02021E"/>
                  </a:solidFill>
                </a:rPr>
                <a:t>Target Chamber:</a:t>
              </a:r>
              <a:endParaRPr lang="en-US" sz="1600" baseline="30000" dirty="0">
                <a:solidFill>
                  <a:srgbClr val="02021E"/>
                </a:solidFill>
              </a:endParaRPr>
            </a:p>
            <a:p>
              <a:pPr algn="ctr"/>
              <a:r>
                <a:rPr lang="en-US" sz="1600" baseline="30000" dirty="0">
                  <a:solidFill>
                    <a:srgbClr val="02021E"/>
                  </a:solidFill>
                </a:rPr>
                <a:t>1</a:t>
              </a:r>
              <a:r>
                <a:rPr lang="en-US" sz="1600" dirty="0">
                  <a:solidFill>
                    <a:srgbClr val="02021E"/>
                  </a:solidFill>
                </a:rPr>
                <a:t>H and </a:t>
              </a:r>
              <a:r>
                <a:rPr lang="en-US" sz="1600" baseline="30000" dirty="0">
                  <a:solidFill>
                    <a:srgbClr val="02021E"/>
                  </a:solidFill>
                </a:rPr>
                <a:t>4</a:t>
              </a:r>
              <a:r>
                <a:rPr lang="en-US" sz="1600" dirty="0">
                  <a:solidFill>
                    <a:srgbClr val="02021E"/>
                  </a:solidFill>
                </a:rPr>
                <a:t>He </a:t>
              </a:r>
              <a:r>
                <a:rPr lang="en-US" sz="1600" dirty="0"/>
                <a:t>targets</a:t>
              </a:r>
            </a:p>
          </p:txBody>
        </p:sp>
      </p:grpSp>
      <p:pic>
        <p:nvPicPr>
          <p:cNvPr id="9" name="Picture 8" descr="4he.jpg"/>
          <p:cNvPicPr>
            <a:picLocks noChangeAspect="1"/>
          </p:cNvPicPr>
          <p:nvPr/>
        </p:nvPicPr>
        <p:blipFill>
          <a:blip r:embed="rId3" cstate="print"/>
          <a:srcRect r="6848"/>
          <a:stretch>
            <a:fillRect/>
          </a:stretch>
        </p:blipFill>
        <p:spPr>
          <a:xfrm>
            <a:off x="4373421" y="852221"/>
            <a:ext cx="2332179" cy="1433779"/>
          </a:xfrm>
          <a:prstGeom prst="rect">
            <a:avLst/>
          </a:prstGeom>
        </p:spPr>
      </p:pic>
      <p:grpSp>
        <p:nvGrpSpPr>
          <p:cNvPr id="10" name="Group 19"/>
          <p:cNvGrpSpPr>
            <a:grpSpLocks/>
          </p:cNvGrpSpPr>
          <p:nvPr/>
        </p:nvGrpSpPr>
        <p:grpSpPr bwMode="auto">
          <a:xfrm>
            <a:off x="7016614" y="565880"/>
            <a:ext cx="1822586" cy="2101120"/>
            <a:chOff x="1807883" y="1214717"/>
            <a:chExt cx="2263774" cy="2593777"/>
          </a:xfrm>
        </p:grpSpPr>
        <p:sp>
          <p:nvSpPr>
            <p:cNvPr id="11" name="Rectangle 13"/>
            <p:cNvSpPr>
              <a:spLocks noChangeArrowheads="1"/>
            </p:cNvSpPr>
            <p:nvPr/>
          </p:nvSpPr>
          <p:spPr bwMode="auto">
            <a:xfrm>
              <a:off x="2331758" y="1214717"/>
              <a:ext cx="642937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>
                  <a:solidFill>
                    <a:srgbClr val="1322EF"/>
                  </a:solidFill>
                </a:rPr>
                <a:t>m(</a:t>
              </a:r>
              <a:r>
                <a:rPr lang="en-US" sz="1400" baseline="30000">
                  <a:solidFill>
                    <a:srgbClr val="1322EF"/>
                  </a:solidFill>
                </a:rPr>
                <a:t>3</a:t>
              </a:r>
              <a:r>
                <a:rPr lang="en-US" sz="1400">
                  <a:solidFill>
                    <a:srgbClr val="1322EF"/>
                  </a:solidFill>
                </a:rPr>
                <a:t>H)</a:t>
              </a:r>
            </a:p>
          </p:txBody>
        </p:sp>
        <p:grpSp>
          <p:nvGrpSpPr>
            <p:cNvPr id="12" name="Group 18"/>
            <p:cNvGrpSpPr>
              <a:grpSpLocks/>
            </p:cNvGrpSpPr>
            <p:nvPr/>
          </p:nvGrpSpPr>
          <p:grpSpPr bwMode="auto">
            <a:xfrm>
              <a:off x="1807883" y="1490942"/>
              <a:ext cx="2263774" cy="2317552"/>
              <a:chOff x="1807883" y="1490942"/>
              <a:chExt cx="2263774" cy="2317552"/>
            </a:xfrm>
          </p:grpSpPr>
          <p:sp>
            <p:nvSpPr>
              <p:cNvPr id="13" name="Rectangle 10"/>
              <p:cNvSpPr>
                <a:spLocks noChangeArrowheads="1"/>
              </p:cNvSpPr>
              <p:nvPr/>
            </p:nvSpPr>
            <p:spPr bwMode="auto">
              <a:xfrm>
                <a:off x="2146020" y="3500717"/>
                <a:ext cx="1808508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400">
                    <a:solidFill>
                      <a:srgbClr val="02021E"/>
                    </a:solidFill>
                  </a:rPr>
                  <a:t>Missing Mass (GeV)</a:t>
                </a:r>
              </a:p>
            </p:txBody>
          </p:sp>
          <p:pic>
            <p:nvPicPr>
              <p:cNvPr id="14" name="Picture 11" descr="mmHe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807883" y="1490942"/>
                <a:ext cx="2263774" cy="20399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5" name="Rectangle 15"/>
              <p:cNvSpPr>
                <a:spLocks noChangeArrowheads="1"/>
              </p:cNvSpPr>
              <p:nvPr/>
            </p:nvSpPr>
            <p:spPr bwMode="auto">
              <a:xfrm>
                <a:off x="3120744" y="1595717"/>
                <a:ext cx="846138" cy="6463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1200">
                    <a:solidFill>
                      <a:srgbClr val="02021E"/>
                    </a:solidFill>
                  </a:rPr>
                  <a:t>3-body</a:t>
                </a:r>
                <a:br>
                  <a:rPr lang="en-US" sz="1200">
                    <a:solidFill>
                      <a:srgbClr val="02021E"/>
                    </a:solidFill>
                  </a:rPr>
                </a:br>
                <a:r>
                  <a:rPr lang="en-US" sz="1200">
                    <a:solidFill>
                      <a:srgbClr val="02021E"/>
                    </a:solidFill>
                  </a:rPr>
                  <a:t>break-up</a:t>
                </a:r>
              </a:p>
              <a:p>
                <a:r>
                  <a:rPr lang="en-US" sz="1200">
                    <a:solidFill>
                      <a:srgbClr val="02021E"/>
                    </a:solidFill>
                  </a:rPr>
                  <a:t>region</a:t>
                </a:r>
              </a:p>
            </p:txBody>
          </p:sp>
        </p:grpSp>
      </p:grpSp>
      <p:pic>
        <p:nvPicPr>
          <p:cNvPr id="16" name="Picture 3" descr="fpp_ful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" y="1230313"/>
            <a:ext cx="3624262" cy="227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7" name="Table 16"/>
          <p:cNvGraphicFramePr>
            <a:graphicFrameLocks noGrp="1"/>
          </p:cNvGraphicFramePr>
          <p:nvPr/>
        </p:nvGraphicFramePr>
        <p:xfrm>
          <a:off x="152400" y="4130040"/>
          <a:ext cx="959224" cy="335280"/>
        </p:xfrm>
        <a:graphic>
          <a:graphicData uri="http://schemas.openxmlformats.org/drawingml/2006/table">
            <a:tbl>
              <a:tblPr>
                <a:tableStyleId>{0505E3EF-67EA-436B-97B2-0124C06EBD24}</a:tableStyleId>
              </a:tblPr>
              <a:tblGrid>
                <a:gridCol w="959224"/>
              </a:tblGrid>
              <a:tr h="30031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E93-049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/>
        </p:nvGraphicFramePr>
        <p:xfrm>
          <a:off x="1111624" y="4130040"/>
          <a:ext cx="1250576" cy="335280"/>
        </p:xfrm>
        <a:graphic>
          <a:graphicData uri="http://schemas.openxmlformats.org/drawingml/2006/table">
            <a:tbl>
              <a:tblPr>
                <a:tableStyleId>{0505E3EF-67EA-436B-97B2-0124C06EBD24}</a:tableStyleId>
              </a:tblPr>
              <a:tblGrid>
                <a:gridCol w="1250576"/>
              </a:tblGrid>
              <a:tr h="30031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0.5,  1.0,  2.6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1111624" y="4465320"/>
          <a:ext cx="1250576" cy="335280"/>
        </p:xfrm>
        <a:graphic>
          <a:graphicData uri="http://schemas.openxmlformats.org/drawingml/2006/table">
            <a:tbl>
              <a:tblPr>
                <a:tableStyleId>{0505E3EF-67EA-436B-97B2-0124C06EBD24}</a:tableStyleId>
              </a:tblPr>
              <a:tblGrid>
                <a:gridCol w="1250576"/>
              </a:tblGrid>
              <a:tr h="30031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0.8,  1.3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0" name="Table 19"/>
          <p:cNvGraphicFramePr>
            <a:graphicFrameLocks noGrp="1"/>
          </p:cNvGraphicFramePr>
          <p:nvPr/>
        </p:nvGraphicFramePr>
        <p:xfrm>
          <a:off x="152400" y="4465320"/>
          <a:ext cx="959224" cy="335280"/>
        </p:xfrm>
        <a:graphic>
          <a:graphicData uri="http://schemas.openxmlformats.org/drawingml/2006/table">
            <a:tbl>
              <a:tblPr>
                <a:tableStyleId>{0505E3EF-67EA-436B-97B2-0124C06EBD24}</a:tableStyleId>
              </a:tblPr>
              <a:tblGrid>
                <a:gridCol w="959224"/>
              </a:tblGrid>
              <a:tr h="30031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E03-104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1219200" y="3779520"/>
          <a:ext cx="1066800" cy="335280"/>
        </p:xfrm>
        <a:graphic>
          <a:graphicData uri="http://schemas.openxmlformats.org/drawingml/2006/table">
            <a:tbl>
              <a:tblPr>
                <a:tableStyleId>{0505E3EF-67EA-436B-97B2-0124C06EBD24}</a:tableStyleId>
              </a:tblPr>
              <a:tblGrid>
                <a:gridCol w="1066800"/>
              </a:tblGrid>
              <a:tr h="30031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Q</a:t>
                      </a:r>
                      <a:r>
                        <a:rPr lang="en-US" sz="1600" baseline="30000" dirty="0" smtClean="0"/>
                        <a:t>2</a:t>
                      </a:r>
                      <a:r>
                        <a:rPr lang="en-US" sz="1600" dirty="0" smtClean="0"/>
                        <a:t> (GeV</a:t>
                      </a:r>
                      <a:r>
                        <a:rPr lang="en-US" sz="1600" baseline="30000" dirty="0" smtClean="0"/>
                        <a:t>2</a:t>
                      </a:r>
                      <a:r>
                        <a:rPr lang="en-US" sz="1600" dirty="0" smtClean="0"/>
                        <a:t>)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838200" y="838200"/>
            <a:ext cx="294221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Focal Plane </a:t>
            </a:r>
            <a:r>
              <a:rPr lang="en-US" dirty="0" err="1" smtClean="0"/>
              <a:t>Polarimeter</a:t>
            </a:r>
            <a:r>
              <a:rPr lang="en-US" dirty="0" smtClean="0"/>
              <a:t> (FPP)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4800600" y="5983069"/>
            <a:ext cx="41148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00" dirty="0" smtClean="0">
                <a:latin typeface="Arial Rounded MT Bold" pitchFamily="34" charset="0"/>
              </a:rPr>
              <a:t>Extract with greater accuracy (</a:t>
            </a:r>
            <a:r>
              <a:rPr lang="en-US" sz="1900" dirty="0" err="1" smtClean="0">
                <a:latin typeface="Arial Rounded MT Bold" pitchFamily="34" charset="0"/>
              </a:rPr>
              <a:t>P’</a:t>
            </a:r>
            <a:r>
              <a:rPr lang="en-US" sz="1900" baseline="-25000" dirty="0" err="1" smtClean="0">
                <a:latin typeface="Arial Rounded MT Bold" pitchFamily="34" charset="0"/>
              </a:rPr>
              <a:t>x</a:t>
            </a:r>
            <a:r>
              <a:rPr lang="en-US" sz="1900" dirty="0" smtClean="0">
                <a:latin typeface="Arial Rounded MT Bold" pitchFamily="34" charset="0"/>
              </a:rPr>
              <a:t>/</a:t>
            </a:r>
            <a:r>
              <a:rPr lang="en-US" sz="1900" dirty="0" err="1" smtClean="0">
                <a:latin typeface="Arial Rounded MT Bold" pitchFamily="34" charset="0"/>
              </a:rPr>
              <a:t>P’</a:t>
            </a:r>
            <a:r>
              <a:rPr lang="en-US" sz="1900" baseline="-25000" dirty="0" err="1" smtClean="0">
                <a:latin typeface="Arial Rounded MT Bold" pitchFamily="34" charset="0"/>
              </a:rPr>
              <a:t>z</a:t>
            </a:r>
            <a:r>
              <a:rPr lang="en-US" sz="1900" dirty="0" smtClean="0">
                <a:latin typeface="Arial Rounded MT Bold" pitchFamily="34" charset="0"/>
              </a:rPr>
              <a:t>)</a:t>
            </a:r>
            <a:r>
              <a:rPr lang="en-US" sz="1900" baseline="-25000" dirty="0" smtClean="0">
                <a:latin typeface="Arial Rounded MT Bold" pitchFamily="34" charset="0"/>
              </a:rPr>
              <a:t>He</a:t>
            </a:r>
            <a:r>
              <a:rPr lang="en-US" sz="1900" dirty="0" smtClean="0">
                <a:latin typeface="Arial Rounded MT Bold" pitchFamily="34" charset="0"/>
              </a:rPr>
              <a:t>/ (</a:t>
            </a:r>
            <a:r>
              <a:rPr lang="en-US" sz="1900" dirty="0" err="1" smtClean="0">
                <a:latin typeface="Arial Rounded MT Bold" pitchFamily="34" charset="0"/>
              </a:rPr>
              <a:t>P’</a:t>
            </a:r>
            <a:r>
              <a:rPr lang="en-US" sz="1900" baseline="-25000" dirty="0" err="1" smtClean="0">
                <a:latin typeface="Arial Rounded MT Bold" pitchFamily="34" charset="0"/>
              </a:rPr>
              <a:t>x</a:t>
            </a:r>
            <a:r>
              <a:rPr lang="en-US" sz="1900" dirty="0" smtClean="0">
                <a:latin typeface="Arial Rounded MT Bold" pitchFamily="34" charset="0"/>
              </a:rPr>
              <a:t>/</a:t>
            </a:r>
            <a:r>
              <a:rPr lang="en-US" sz="1900" dirty="0" err="1" smtClean="0">
                <a:latin typeface="Arial Rounded MT Bold" pitchFamily="34" charset="0"/>
              </a:rPr>
              <a:t>P’</a:t>
            </a:r>
            <a:r>
              <a:rPr lang="en-US" sz="1900" baseline="-25000" dirty="0" err="1" smtClean="0">
                <a:latin typeface="Arial Rounded MT Bold" pitchFamily="34" charset="0"/>
              </a:rPr>
              <a:t>z</a:t>
            </a:r>
            <a:r>
              <a:rPr lang="en-US" sz="1900" dirty="0" smtClean="0">
                <a:latin typeface="Arial Rounded MT Bold" pitchFamily="34" charset="0"/>
              </a:rPr>
              <a:t>)</a:t>
            </a:r>
            <a:r>
              <a:rPr lang="en-US" sz="1900" baseline="-25000" dirty="0" smtClean="0">
                <a:latin typeface="Arial Rounded MT Bold" pitchFamily="34" charset="0"/>
              </a:rPr>
              <a:t>H</a:t>
            </a:r>
            <a:r>
              <a:rPr lang="en-US" sz="1900" dirty="0" smtClean="0">
                <a:latin typeface="Arial Rounded MT Bold" pitchFamily="34" charset="0"/>
              </a:rPr>
              <a:t> and </a:t>
            </a:r>
            <a:r>
              <a:rPr lang="en-US" sz="1900" dirty="0" err="1" smtClean="0">
                <a:latin typeface="Arial Rounded MT Bold" pitchFamily="34" charset="0"/>
              </a:rPr>
              <a:t>P</a:t>
            </a:r>
            <a:r>
              <a:rPr lang="en-US" sz="1900" baseline="-25000" dirty="0" err="1" smtClean="0">
                <a:latin typeface="Arial Rounded MT Bold" pitchFamily="34" charset="0"/>
              </a:rPr>
              <a:t>y</a:t>
            </a:r>
            <a:endParaRPr lang="en-US" sz="1900" baseline="-25000" dirty="0">
              <a:latin typeface="Arial Rounded MT Bold" pitchFamily="34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8077200" y="6248400"/>
            <a:ext cx="381000" cy="533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62200" y="86380"/>
            <a:ext cx="426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E93-049 in Hall A at </a:t>
            </a:r>
            <a:r>
              <a:rPr lang="en-US" sz="28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JLab</a:t>
            </a:r>
            <a:endParaRPr lang="en-US" sz="28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9679" y="381000"/>
            <a:ext cx="854721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cap="none" spc="0" dirty="0" smtClean="0">
                <a:ln w="1905"/>
                <a:solidFill>
                  <a:srgbClr val="2B119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Why?</a:t>
            </a:r>
            <a:endParaRPr lang="en-US" sz="2000" b="1" cap="none" spc="0" dirty="0">
              <a:ln w="1905"/>
              <a:solidFill>
                <a:srgbClr val="2B119B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304800" y="2514600"/>
            <a:ext cx="8763000" cy="3276600"/>
            <a:chOff x="304800" y="2743200"/>
            <a:chExt cx="8763000" cy="3276600"/>
          </a:xfrm>
        </p:grpSpPr>
        <p:pic>
          <p:nvPicPr>
            <p:cNvPr id="6" name="Picture 5" descr="q2_py_point.png"/>
            <p:cNvPicPr>
              <a:picLocks noChangeAspect="1"/>
            </p:cNvPicPr>
            <p:nvPr/>
          </p:nvPicPr>
          <p:blipFill>
            <a:blip r:embed="rId2" cstate="print"/>
            <a:srcRect l="2580" t="2825" r="3302"/>
            <a:stretch>
              <a:fillRect/>
            </a:stretch>
          </p:blipFill>
          <p:spPr>
            <a:xfrm>
              <a:off x="4724400" y="2743200"/>
              <a:ext cx="4343400" cy="3276600"/>
            </a:xfrm>
            <a:prstGeom prst="rect">
              <a:avLst/>
            </a:prstGeom>
          </p:spPr>
        </p:pic>
        <p:pic>
          <p:nvPicPr>
            <p:cNvPr id="7" name="Picture 6" descr="q2_r.png"/>
            <p:cNvPicPr>
              <a:picLocks noChangeAspect="1"/>
            </p:cNvPicPr>
            <p:nvPr/>
          </p:nvPicPr>
          <p:blipFill>
            <a:blip r:embed="rId3" cstate="print"/>
            <a:srcRect l="1651" t="4520" r="4231" b="2825"/>
            <a:stretch>
              <a:fillRect/>
            </a:stretch>
          </p:blipFill>
          <p:spPr>
            <a:xfrm>
              <a:off x="304800" y="2819400"/>
              <a:ext cx="4343400" cy="3124200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3124200" y="2895601"/>
              <a:ext cx="1447800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000" dirty="0" err="1" smtClean="0">
                  <a:solidFill>
                    <a:schemeClr val="bg1"/>
                  </a:solidFill>
                </a:rPr>
                <a:t>lalalalalalala</a:t>
              </a:r>
              <a:endParaRPr lang="en-US" sz="1000" dirty="0">
                <a:solidFill>
                  <a:schemeClr val="bg1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467600" y="2895600"/>
              <a:ext cx="1447800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000" dirty="0" err="1" smtClean="0">
                  <a:solidFill>
                    <a:schemeClr val="bg1"/>
                  </a:solidFill>
                </a:rPr>
                <a:t>lalalalalalala</a:t>
              </a:r>
              <a:endParaRPr lang="en-US" sz="1000" dirty="0">
                <a:solidFill>
                  <a:schemeClr val="bg1"/>
                </a:solidFill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0" y="0"/>
            <a:ext cx="1295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dirty="0" smtClean="0">
                <a:solidFill>
                  <a:srgbClr val="2B119B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 precise extraction of…</a:t>
            </a:r>
            <a:endParaRPr lang="en-US" sz="1300" b="1" dirty="0">
              <a:solidFill>
                <a:srgbClr val="2B119B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2" name="Picture 11" descr="4h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72200" y="1243584"/>
            <a:ext cx="2086356" cy="1194816"/>
          </a:xfrm>
          <a:prstGeom prst="rect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</p:pic>
      <p:sp>
        <p:nvSpPr>
          <p:cNvPr id="13" name="TextBox 12"/>
          <p:cNvSpPr txBox="1"/>
          <p:nvPr/>
        </p:nvSpPr>
        <p:spPr>
          <a:xfrm>
            <a:off x="0" y="830759"/>
            <a:ext cx="9372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B0F0"/>
              </a:buClr>
              <a:buFont typeface="Wingdings" pitchFamily="2" charset="2"/>
              <a:buChar char="Ø"/>
            </a:pP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Arial Rounded MT Bold" pitchFamily="34" charset="0"/>
              </a:rPr>
              <a:t>Quasielstic</a:t>
            </a:r>
            <a:r>
              <a:rPr lang="en-US" sz="2000" dirty="0" smtClean="0">
                <a:latin typeface="Arial Rounded MT Bold" pitchFamily="34" charset="0"/>
              </a:rPr>
              <a:t> scattering off </a:t>
            </a:r>
            <a:r>
              <a:rPr lang="en-US" sz="2000" baseline="30000" dirty="0" smtClean="0">
                <a:latin typeface="Arial Rounded MT Bold" pitchFamily="34" charset="0"/>
              </a:rPr>
              <a:t>4</a:t>
            </a:r>
            <a:r>
              <a:rPr lang="en-US" sz="2000" dirty="0" smtClean="0">
                <a:latin typeface="Arial Rounded MT Bold" pitchFamily="34" charset="0"/>
              </a:rPr>
              <a:t>He using the polarization transfer technique</a:t>
            </a:r>
            <a:endParaRPr lang="en-US" sz="2000" dirty="0">
              <a:latin typeface="Arial Rounded MT Bold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600" y="1295400"/>
            <a:ext cx="508998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FA32EC"/>
              </a:buClr>
            </a:pPr>
            <a:r>
              <a:rPr lang="en-US" dirty="0" smtClean="0">
                <a:latin typeface="Arial Rounded MT Bold" pitchFamily="34" charset="0"/>
              </a:rPr>
              <a:t>-</a:t>
            </a:r>
            <a:r>
              <a:rPr lang="en-US" dirty="0" smtClean="0"/>
              <a:t> </a:t>
            </a:r>
            <a:r>
              <a:rPr lang="en-US" dirty="0" smtClean="0">
                <a:latin typeface="Arial Rounded MT Bold" pitchFamily="34" charset="0"/>
              </a:rPr>
              <a:t>elastic =&gt; </a:t>
            </a:r>
            <a:r>
              <a:rPr lang="en-US" dirty="0" err="1" smtClean="0">
                <a:latin typeface="Arial Rounded MT Bold" pitchFamily="34" charset="0"/>
              </a:rPr>
              <a:t>P’</a:t>
            </a:r>
            <a:r>
              <a:rPr lang="en-US" baseline="-25000" dirty="0" err="1" smtClean="0">
                <a:latin typeface="Arial Rounded MT Bold" pitchFamily="34" charset="0"/>
              </a:rPr>
              <a:t>x</a:t>
            </a:r>
            <a:r>
              <a:rPr lang="en-US" dirty="0" smtClean="0">
                <a:latin typeface="Arial Rounded MT Bold" pitchFamily="34" charset="0"/>
              </a:rPr>
              <a:t>/</a:t>
            </a:r>
            <a:r>
              <a:rPr lang="en-US" dirty="0" err="1" smtClean="0">
                <a:latin typeface="Arial Rounded MT Bold" pitchFamily="34" charset="0"/>
              </a:rPr>
              <a:t>P’</a:t>
            </a:r>
            <a:r>
              <a:rPr lang="en-US" baseline="-25000" dirty="0" err="1" smtClean="0">
                <a:latin typeface="Arial Rounded MT Bold" pitchFamily="34" charset="0"/>
              </a:rPr>
              <a:t>z</a:t>
            </a:r>
            <a:r>
              <a:rPr lang="en-US" dirty="0" smtClean="0">
                <a:latin typeface="Arial Rounded MT Bold" pitchFamily="34" charset="0"/>
              </a:rPr>
              <a:t> ~ G</a:t>
            </a:r>
            <a:r>
              <a:rPr lang="en-US" baseline="-25000" dirty="0" smtClean="0">
                <a:latin typeface="Arial Rounded MT Bold" pitchFamily="34" charset="0"/>
              </a:rPr>
              <a:t>E</a:t>
            </a:r>
            <a:r>
              <a:rPr lang="en-US" dirty="0" smtClean="0">
                <a:latin typeface="Arial Rounded MT Bold" pitchFamily="34" charset="0"/>
              </a:rPr>
              <a:t>/G</a:t>
            </a:r>
            <a:r>
              <a:rPr lang="en-US" baseline="-25000" dirty="0" smtClean="0">
                <a:latin typeface="Arial Rounded MT Bold" pitchFamily="34" charset="0"/>
              </a:rPr>
              <a:t>M</a:t>
            </a:r>
          </a:p>
          <a:p>
            <a:pPr>
              <a:buClr>
                <a:srgbClr val="FA32EC"/>
              </a:buClr>
            </a:pPr>
            <a:r>
              <a:rPr lang="en-US" dirty="0" smtClean="0">
                <a:latin typeface="Arial Rounded MT Bold" pitchFamily="34" charset="0"/>
              </a:rPr>
              <a:t>- </a:t>
            </a:r>
            <a:r>
              <a:rPr lang="en-US" dirty="0" err="1" smtClean="0">
                <a:latin typeface="Arial Rounded MT Bold" pitchFamily="34" charset="0"/>
              </a:rPr>
              <a:t>quasielastic</a:t>
            </a:r>
            <a:r>
              <a:rPr lang="en-US" dirty="0" smtClean="0">
                <a:latin typeface="Arial Rounded MT Bold" pitchFamily="34" charset="0"/>
              </a:rPr>
              <a:t> =&gt; </a:t>
            </a:r>
            <a:r>
              <a:rPr lang="en-US" dirty="0" err="1" smtClean="0">
                <a:latin typeface="Arial Rounded MT Bold" pitchFamily="34" charset="0"/>
              </a:rPr>
              <a:t>P’</a:t>
            </a:r>
            <a:r>
              <a:rPr lang="en-US" baseline="-25000" dirty="0" err="1" smtClean="0">
                <a:latin typeface="Arial Rounded MT Bold" pitchFamily="34" charset="0"/>
              </a:rPr>
              <a:t>x</a:t>
            </a:r>
            <a:r>
              <a:rPr lang="en-US" dirty="0" smtClean="0">
                <a:latin typeface="Arial Rounded MT Bold" pitchFamily="34" charset="0"/>
              </a:rPr>
              <a:t>/</a:t>
            </a:r>
            <a:r>
              <a:rPr lang="en-US" dirty="0" err="1" smtClean="0">
                <a:latin typeface="Arial Rounded MT Bold" pitchFamily="34" charset="0"/>
              </a:rPr>
              <a:t>P’</a:t>
            </a:r>
            <a:r>
              <a:rPr lang="en-US" baseline="-25000" dirty="0" err="1" smtClean="0">
                <a:latin typeface="Arial Rounded MT Bold" pitchFamily="34" charset="0"/>
              </a:rPr>
              <a:t>z</a:t>
            </a:r>
            <a:r>
              <a:rPr lang="en-US" dirty="0" smtClean="0">
                <a:latin typeface="Arial Rounded MT Bold" pitchFamily="34" charset="0"/>
              </a:rPr>
              <a:t> sensitive to G</a:t>
            </a:r>
            <a:r>
              <a:rPr lang="en-US" baseline="-25000" dirty="0" smtClean="0">
                <a:latin typeface="Arial Rounded MT Bold" pitchFamily="34" charset="0"/>
              </a:rPr>
              <a:t>E</a:t>
            </a:r>
            <a:r>
              <a:rPr lang="en-US" dirty="0" smtClean="0">
                <a:latin typeface="Arial Rounded MT Bold" pitchFamily="34" charset="0"/>
              </a:rPr>
              <a:t>/G</a:t>
            </a:r>
            <a:r>
              <a:rPr lang="en-US" baseline="-25000" dirty="0" smtClean="0">
                <a:latin typeface="Arial Rounded MT Bold" pitchFamily="34" charset="0"/>
              </a:rPr>
              <a:t>M</a:t>
            </a:r>
          </a:p>
          <a:p>
            <a:pPr>
              <a:buClr>
                <a:srgbClr val="FA32EC"/>
              </a:buClr>
            </a:pPr>
            <a:r>
              <a:rPr lang="en-US" dirty="0" smtClean="0">
                <a:latin typeface="Arial Rounded MT Bold" pitchFamily="34" charset="0"/>
              </a:rPr>
              <a:t>- </a:t>
            </a:r>
            <a:r>
              <a:rPr lang="en-US" dirty="0" err="1" smtClean="0">
                <a:latin typeface="Arial Rounded MT Bold" pitchFamily="34" charset="0"/>
              </a:rPr>
              <a:t>P</a:t>
            </a:r>
            <a:r>
              <a:rPr lang="en-US" baseline="-25000" dirty="0" err="1" smtClean="0">
                <a:latin typeface="Arial Rounded MT Bold" pitchFamily="34" charset="0"/>
              </a:rPr>
              <a:t>y</a:t>
            </a:r>
            <a:r>
              <a:rPr lang="en-US" dirty="0" smtClean="0">
                <a:latin typeface="Arial Rounded MT Bold" pitchFamily="34" charset="0"/>
              </a:rPr>
              <a:t> measure of final-state interactions (FSI)</a:t>
            </a:r>
            <a:r>
              <a:rPr lang="en-US" baseline="-25000" dirty="0" smtClean="0">
                <a:latin typeface="Arial Rounded MT Bold" pitchFamily="34" charset="0"/>
              </a:rPr>
              <a:t> </a:t>
            </a:r>
            <a:endParaRPr lang="en-US" baseline="-25000" dirty="0">
              <a:latin typeface="Arial Rounded MT Bold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4800" y="5782270"/>
            <a:ext cx="9067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B0F0"/>
              </a:buClr>
              <a:buFont typeface="Wingdings" pitchFamily="2" charset="2"/>
              <a:buChar char="Ø"/>
            </a:pPr>
            <a:r>
              <a:rPr lang="en-US" dirty="0" smtClean="0">
                <a:solidFill>
                  <a:srgbClr val="2B119B"/>
                </a:solidFill>
                <a:latin typeface="Arial Rounded MT Bold" pitchFamily="34" charset="0"/>
              </a:rPr>
              <a:t> </a:t>
            </a:r>
            <a:r>
              <a:rPr lang="en-US" dirty="0" smtClean="0">
                <a:latin typeface="Arial Rounded MT Bold" pitchFamily="34" charset="0"/>
              </a:rPr>
              <a:t>(</a:t>
            </a:r>
            <a:r>
              <a:rPr lang="en-US" dirty="0" err="1" smtClean="0">
                <a:latin typeface="Arial Rounded MT Bold" pitchFamily="34" charset="0"/>
              </a:rPr>
              <a:t>P’</a:t>
            </a:r>
            <a:r>
              <a:rPr lang="en-US" baseline="-25000" dirty="0" err="1" smtClean="0">
                <a:latin typeface="Arial Rounded MT Bold" pitchFamily="34" charset="0"/>
              </a:rPr>
              <a:t>x</a:t>
            </a:r>
            <a:r>
              <a:rPr lang="en-US" dirty="0" smtClean="0">
                <a:latin typeface="Arial Rounded MT Bold" pitchFamily="34" charset="0"/>
              </a:rPr>
              <a:t>/</a:t>
            </a:r>
            <a:r>
              <a:rPr lang="en-US" dirty="0" err="1" smtClean="0">
                <a:latin typeface="Arial Rounded MT Bold" pitchFamily="34" charset="0"/>
              </a:rPr>
              <a:t>P’</a:t>
            </a:r>
            <a:r>
              <a:rPr lang="en-US" baseline="-25000" dirty="0" err="1" smtClean="0">
                <a:latin typeface="Arial Rounded MT Bold" pitchFamily="34" charset="0"/>
              </a:rPr>
              <a:t>z</a:t>
            </a:r>
            <a:r>
              <a:rPr lang="en-US" dirty="0" smtClean="0">
                <a:latin typeface="Arial Rounded MT Bold" pitchFamily="34" charset="0"/>
              </a:rPr>
              <a:t>)</a:t>
            </a:r>
            <a:r>
              <a:rPr lang="en-US" baseline="-25000" dirty="0" smtClean="0">
                <a:latin typeface="Arial Rounded MT Bold" pitchFamily="34" charset="0"/>
              </a:rPr>
              <a:t>in-medium</a:t>
            </a:r>
            <a:r>
              <a:rPr lang="en-US" dirty="0" smtClean="0">
                <a:latin typeface="Arial Rounded MT Bold" pitchFamily="34" charset="0"/>
              </a:rPr>
              <a:t>/ (</a:t>
            </a:r>
            <a:r>
              <a:rPr lang="en-US" dirty="0" err="1" smtClean="0">
                <a:latin typeface="Arial Rounded MT Bold" pitchFamily="34" charset="0"/>
              </a:rPr>
              <a:t>P’</a:t>
            </a:r>
            <a:r>
              <a:rPr lang="en-US" baseline="-25000" dirty="0" err="1" smtClean="0">
                <a:latin typeface="Arial Rounded MT Bold" pitchFamily="34" charset="0"/>
              </a:rPr>
              <a:t>x</a:t>
            </a:r>
            <a:r>
              <a:rPr lang="en-US" dirty="0" smtClean="0">
                <a:latin typeface="Arial Rounded MT Bold" pitchFamily="34" charset="0"/>
              </a:rPr>
              <a:t>/</a:t>
            </a:r>
            <a:r>
              <a:rPr lang="en-US" dirty="0" err="1" smtClean="0">
                <a:latin typeface="Arial Rounded MT Bold" pitchFamily="34" charset="0"/>
              </a:rPr>
              <a:t>P’</a:t>
            </a:r>
            <a:r>
              <a:rPr lang="en-US" baseline="-25000" dirty="0" err="1" smtClean="0">
                <a:latin typeface="Arial Rounded MT Bold" pitchFamily="34" charset="0"/>
              </a:rPr>
              <a:t>z</a:t>
            </a:r>
            <a:r>
              <a:rPr lang="en-US" dirty="0" smtClean="0">
                <a:latin typeface="Arial Rounded MT Bold" pitchFamily="34" charset="0"/>
              </a:rPr>
              <a:t>)</a:t>
            </a:r>
            <a:r>
              <a:rPr lang="en-US" baseline="-25000" dirty="0" smtClean="0">
                <a:latin typeface="Arial Rounded MT Bold" pitchFamily="34" charset="0"/>
              </a:rPr>
              <a:t> free  </a:t>
            </a:r>
            <a:r>
              <a:rPr lang="en-US" dirty="0" smtClean="0">
                <a:latin typeface="Arial Rounded MT Bold" pitchFamily="34" charset="0"/>
              </a:rPr>
              <a:t>well described by </a:t>
            </a:r>
            <a:r>
              <a:rPr lang="en-US" i="1" dirty="0" smtClean="0">
                <a:solidFill>
                  <a:srgbClr val="0070C0"/>
                </a:solidFill>
                <a:latin typeface="Arial Rounded MT Bold" pitchFamily="34" charset="0"/>
              </a:rPr>
              <a:t>conventional </a:t>
            </a:r>
            <a:r>
              <a:rPr lang="en-US" i="1" dirty="0" smtClean="0">
                <a:latin typeface="Arial Rounded MT Bold" pitchFamily="34" charset="0"/>
              </a:rPr>
              <a:t>+ </a:t>
            </a:r>
            <a:r>
              <a:rPr lang="en-US" i="1" dirty="0" smtClean="0">
                <a:solidFill>
                  <a:srgbClr val="FF0000"/>
                </a:solidFill>
                <a:latin typeface="Arial Rounded MT Bold" pitchFamily="34" charset="0"/>
              </a:rPr>
              <a:t>unconventional </a:t>
            </a:r>
            <a:r>
              <a:rPr lang="en-US" i="1" dirty="0" smtClean="0">
                <a:latin typeface="Arial Rounded MT Bold" pitchFamily="34" charset="0"/>
              </a:rPr>
              <a:t> </a:t>
            </a:r>
            <a:r>
              <a:rPr lang="en-US" dirty="0" smtClean="0">
                <a:latin typeface="Arial Rounded MT Bold" pitchFamily="34" charset="0"/>
              </a:rPr>
              <a:t>(</a:t>
            </a:r>
            <a:r>
              <a:rPr lang="en-US" dirty="0" smtClean="0">
                <a:solidFill>
                  <a:srgbClr val="FF0000"/>
                </a:solidFill>
                <a:latin typeface="Arial Rounded MT Bold" pitchFamily="34" charset="0"/>
              </a:rPr>
              <a:t>Madrid</a:t>
            </a:r>
            <a:r>
              <a:rPr lang="en-US" dirty="0" smtClean="0">
                <a:latin typeface="Arial Rounded MT Bold" pitchFamily="34" charset="0"/>
              </a:rPr>
              <a:t>)  OR </a:t>
            </a:r>
            <a:r>
              <a:rPr lang="en-US" i="1" dirty="0" smtClean="0">
                <a:solidFill>
                  <a:srgbClr val="0070C0"/>
                </a:solidFill>
                <a:latin typeface="Arial Rounded MT Bold" pitchFamily="34" charset="0"/>
              </a:rPr>
              <a:t>conventional only  </a:t>
            </a:r>
            <a:r>
              <a:rPr lang="en-US" dirty="0" smtClean="0">
                <a:latin typeface="Arial Rounded MT Bold" pitchFamily="34" charset="0"/>
              </a:rPr>
              <a:t>nuclear medium effects (</a:t>
            </a:r>
            <a:r>
              <a:rPr lang="en-US" dirty="0" err="1" smtClean="0">
                <a:solidFill>
                  <a:srgbClr val="0070C0"/>
                </a:solidFill>
                <a:latin typeface="Arial Rounded MT Bold" pitchFamily="34" charset="0"/>
              </a:rPr>
              <a:t>Schiavilla</a:t>
            </a:r>
            <a:r>
              <a:rPr lang="en-US" dirty="0" smtClean="0">
                <a:solidFill>
                  <a:srgbClr val="0070C0"/>
                </a:solidFill>
                <a:latin typeface="Arial Rounded MT Bold" pitchFamily="34" charset="0"/>
              </a:rPr>
              <a:t> et al</a:t>
            </a:r>
            <a:r>
              <a:rPr lang="en-US" dirty="0" smtClean="0">
                <a:latin typeface="Arial Rounded MT Bold" pitchFamily="34" charset="0"/>
              </a:rPr>
              <a:t>.)</a:t>
            </a:r>
          </a:p>
          <a:p>
            <a:pPr>
              <a:buClr>
                <a:srgbClr val="00B0F0"/>
              </a:buClr>
              <a:buFont typeface="Wingdings" pitchFamily="2" charset="2"/>
              <a:buChar char="Ø"/>
            </a:pPr>
            <a:r>
              <a:rPr lang="en-US" dirty="0" smtClean="0">
                <a:solidFill>
                  <a:srgbClr val="2B119B"/>
                </a:solidFill>
                <a:latin typeface="Arial Rounded MT Bold" pitchFamily="34" charset="0"/>
              </a:rPr>
              <a:t> </a:t>
            </a:r>
            <a:r>
              <a:rPr lang="en-US" dirty="0" smtClean="0">
                <a:latin typeface="Arial Rounded MT Bold" pitchFamily="34" charset="0"/>
              </a:rPr>
              <a:t>Quantitatively, the two models predict different results for </a:t>
            </a:r>
            <a:r>
              <a:rPr lang="en-US" dirty="0" err="1" smtClean="0">
                <a:latin typeface="Arial Rounded MT Bold" pitchFamily="34" charset="0"/>
              </a:rPr>
              <a:t>P</a:t>
            </a:r>
            <a:r>
              <a:rPr lang="en-US" baseline="-25000" dirty="0" err="1" smtClean="0">
                <a:latin typeface="Arial Rounded MT Bold" pitchFamily="34" charset="0"/>
              </a:rPr>
              <a:t>y</a:t>
            </a:r>
            <a:endParaRPr lang="en-US" baseline="-25000" dirty="0"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fc_2phi_0.8gev2_xy.png"/>
          <p:cNvPicPr>
            <a:picLocks noChangeAspect="1"/>
          </p:cNvPicPr>
          <p:nvPr/>
        </p:nvPicPr>
        <p:blipFill>
          <a:blip r:embed="rId2" cstate="print"/>
          <a:srcRect t="2542" r="4023"/>
          <a:stretch>
            <a:fillRect/>
          </a:stretch>
        </p:blipFill>
        <p:spPr>
          <a:xfrm>
            <a:off x="228600" y="142862"/>
            <a:ext cx="4772024" cy="3286138"/>
          </a:xfrm>
          <a:prstGeom prst="rect">
            <a:avLst/>
          </a:prstGeom>
        </p:spPr>
      </p:pic>
      <p:pic>
        <p:nvPicPr>
          <p:cNvPr id="10" name="Picture 9" descr="fc_2phi_1.3gev2_x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62400" y="3409950"/>
            <a:ext cx="4972050" cy="3371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c_3phi_0.8gev2_xy.png"/>
          <p:cNvPicPr>
            <a:picLocks noChangeAspect="1"/>
          </p:cNvPicPr>
          <p:nvPr/>
        </p:nvPicPr>
        <p:blipFill>
          <a:blip r:embed="rId2" cstate="print"/>
          <a:srcRect t="4237" r="4023"/>
          <a:stretch>
            <a:fillRect/>
          </a:stretch>
        </p:blipFill>
        <p:spPr>
          <a:xfrm>
            <a:off x="228600" y="152400"/>
            <a:ext cx="4772024" cy="3228985"/>
          </a:xfrm>
          <a:prstGeom prst="rect">
            <a:avLst/>
          </a:prstGeom>
        </p:spPr>
      </p:pic>
      <p:pic>
        <p:nvPicPr>
          <p:cNvPr id="5" name="Picture 4" descr="fc_3phi_1.3gev2_xy.png"/>
          <p:cNvPicPr>
            <a:picLocks noChangeAspect="1"/>
          </p:cNvPicPr>
          <p:nvPr/>
        </p:nvPicPr>
        <p:blipFill>
          <a:blip r:embed="rId3" cstate="print"/>
          <a:srcRect t="4237" r="4023"/>
          <a:stretch>
            <a:fillRect/>
          </a:stretch>
        </p:blipFill>
        <p:spPr>
          <a:xfrm>
            <a:off x="4191000" y="3429000"/>
            <a:ext cx="4772024" cy="322898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43000" y="40957"/>
            <a:ext cx="7772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Nuclear Medium Effects: </a:t>
            </a:r>
            <a:r>
              <a:rPr lang="en-US" sz="2600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Madrid</a:t>
            </a:r>
            <a:r>
              <a:rPr lang="en-US" sz="2600" dirty="0" smtClean="0">
                <a:solidFill>
                  <a:srgbClr val="2B119B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6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vs</a:t>
            </a:r>
            <a:r>
              <a:rPr lang="en-US" sz="2600" dirty="0" smtClean="0">
                <a:solidFill>
                  <a:srgbClr val="2B119B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Schiavilla</a:t>
            </a:r>
            <a:r>
              <a:rPr lang="en-US" sz="2600" dirty="0" smtClean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et al.</a:t>
            </a:r>
            <a:endParaRPr lang="en-US" sz="2600" dirty="0">
              <a:solidFill>
                <a:srgbClr val="0070C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9679" y="381000"/>
            <a:ext cx="854721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cap="none" spc="0" dirty="0" smtClean="0">
                <a:ln w="1905"/>
                <a:solidFill>
                  <a:srgbClr val="2B119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Why?</a:t>
            </a:r>
            <a:endParaRPr lang="en-US" sz="2000" b="1" cap="none" spc="0" dirty="0">
              <a:ln w="1905"/>
              <a:solidFill>
                <a:srgbClr val="2B119B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1295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dirty="0" smtClean="0">
                <a:solidFill>
                  <a:srgbClr val="2B119B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 precise extraction of…</a:t>
            </a:r>
            <a:endParaRPr lang="en-US" sz="1300" b="1" dirty="0">
              <a:solidFill>
                <a:srgbClr val="2B119B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rot="5400000">
            <a:off x="1752600" y="3886200"/>
            <a:ext cx="5943600" cy="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76200" y="843677"/>
            <a:ext cx="47244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u="sng" dirty="0" smtClean="0">
                <a:solidFill>
                  <a:srgbClr val="0070C0"/>
                </a:solidFill>
                <a:latin typeface="Arial Rounded MT Bold" pitchFamily="34" charset="0"/>
              </a:rPr>
              <a:t>RDWIA</a:t>
            </a:r>
            <a:r>
              <a:rPr lang="en-US" u="sng" dirty="0" smtClean="0">
                <a:solidFill>
                  <a:srgbClr val="00B0F0"/>
                </a:solidFill>
                <a:latin typeface="Arial Rounded MT Bold" pitchFamily="34" charset="0"/>
              </a:rPr>
              <a:t> </a:t>
            </a:r>
            <a:r>
              <a:rPr lang="en-US" u="sng" dirty="0" smtClean="0">
                <a:latin typeface="Arial Rounded MT Bold" pitchFamily="34" charset="0"/>
              </a:rPr>
              <a:t>+</a:t>
            </a:r>
            <a:r>
              <a:rPr lang="en-US" u="sng" dirty="0" smtClean="0">
                <a:solidFill>
                  <a:srgbClr val="00B0F0"/>
                </a:solidFill>
                <a:latin typeface="Arial Rounded MT Bold" pitchFamily="34" charset="0"/>
              </a:rPr>
              <a:t> </a:t>
            </a:r>
            <a:r>
              <a:rPr lang="en-US" u="sng" dirty="0" smtClean="0">
                <a:solidFill>
                  <a:srgbClr val="FF0000"/>
                </a:solidFill>
                <a:latin typeface="Arial Rounded MT Bold" pitchFamily="34" charset="0"/>
              </a:rPr>
              <a:t>QMC</a:t>
            </a:r>
            <a:r>
              <a:rPr lang="en-US" dirty="0" smtClean="0">
                <a:latin typeface="Arial Rounded MT Bold" pitchFamily="34" charset="0"/>
              </a:rPr>
              <a:t>:</a:t>
            </a:r>
          </a:p>
          <a:p>
            <a:endParaRPr lang="en-US" dirty="0" smtClean="0">
              <a:latin typeface="Arial Rounded MT Bold" pitchFamily="34" charset="0"/>
            </a:endParaRPr>
          </a:p>
          <a:p>
            <a:pPr>
              <a:buFontTx/>
              <a:buChar char="-"/>
            </a:pPr>
            <a:r>
              <a:rPr lang="en-US" dirty="0" smtClean="0">
                <a:solidFill>
                  <a:srgbClr val="0070C0"/>
                </a:solidFill>
                <a:latin typeface="Arial Rounded MT Bold" pitchFamily="34" charset="0"/>
              </a:rPr>
              <a:t> Relativistic treatment to: initial bound/final outgoing proton WF,  current operator; MEC not included</a:t>
            </a:r>
          </a:p>
          <a:p>
            <a:r>
              <a:rPr lang="en-US" dirty="0" smtClean="0">
                <a:solidFill>
                  <a:srgbClr val="0070C0"/>
                </a:solidFill>
                <a:latin typeface="Arial Rounded MT Bold" pitchFamily="34" charset="0"/>
              </a:rPr>
              <a:t>- FSI: relativistic optical potentials (central + spin dependent ) </a:t>
            </a:r>
          </a:p>
          <a:p>
            <a:pPr>
              <a:buFontTx/>
              <a:buChar char="-"/>
            </a:pPr>
            <a:r>
              <a:rPr lang="en-US" dirty="0" smtClean="0">
                <a:latin typeface="Arial Rounded MT Bold" pitchFamily="34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Arial Rounded MT Bold" pitchFamily="34" charset="0"/>
              </a:rPr>
              <a:t>Nuclear density-dependent proton </a:t>
            </a:r>
          </a:p>
          <a:p>
            <a:r>
              <a:rPr lang="en-US" dirty="0" smtClean="0">
                <a:solidFill>
                  <a:srgbClr val="FF0000"/>
                </a:solidFill>
                <a:latin typeface="Arial Rounded MT Bold" pitchFamily="34" charset="0"/>
              </a:rPr>
              <a:t>form factors via QMC model</a:t>
            </a:r>
            <a:endParaRPr lang="en-US" dirty="0">
              <a:solidFill>
                <a:srgbClr val="FF0000"/>
              </a:solidFill>
              <a:latin typeface="Arial Rounded MT Bold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6200" y="1140023"/>
            <a:ext cx="338022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J. </a:t>
            </a:r>
            <a:r>
              <a:rPr lang="en-US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Udias</a:t>
            </a:r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et al., </a:t>
            </a:r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Phys. Rev. </a:t>
            </a:r>
            <a:r>
              <a:rPr lang="en-US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Lett</a:t>
            </a:r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 83, 5451 (1999)</a:t>
            </a:r>
            <a:endParaRPr lang="en-US" sz="1400" dirty="0"/>
          </a:p>
        </p:txBody>
      </p:sp>
      <p:sp>
        <p:nvSpPr>
          <p:cNvPr id="10" name="Rectangle 9"/>
          <p:cNvSpPr/>
          <p:nvPr/>
        </p:nvSpPr>
        <p:spPr>
          <a:xfrm>
            <a:off x="4724400" y="815876"/>
            <a:ext cx="41910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u="sng" dirty="0" err="1" smtClean="0">
                <a:solidFill>
                  <a:srgbClr val="0070C0"/>
                </a:solidFill>
                <a:latin typeface="Arial Rounded MT Bold" pitchFamily="34" charset="0"/>
              </a:rPr>
              <a:t>Schiavilla</a:t>
            </a:r>
            <a:r>
              <a:rPr lang="en-US" u="sng" dirty="0" smtClean="0">
                <a:solidFill>
                  <a:srgbClr val="0070C0"/>
                </a:solidFill>
                <a:latin typeface="Arial Rounded MT Bold" pitchFamily="34" charset="0"/>
              </a:rPr>
              <a:t> et al.</a:t>
            </a:r>
            <a:r>
              <a:rPr lang="en-US" dirty="0" smtClean="0">
                <a:solidFill>
                  <a:srgbClr val="0070C0"/>
                </a:solidFill>
                <a:latin typeface="Arial Rounded MT Bold" pitchFamily="34" charset="0"/>
              </a:rPr>
              <a:t>:</a:t>
            </a:r>
          </a:p>
          <a:p>
            <a:endParaRPr lang="en-US" dirty="0" smtClean="0">
              <a:latin typeface="Arial Rounded MT Bold" pitchFamily="34" charset="0"/>
            </a:endParaRPr>
          </a:p>
          <a:p>
            <a:pPr>
              <a:buFontTx/>
              <a:buChar char="-"/>
            </a:pPr>
            <a:r>
              <a:rPr lang="en-US" dirty="0" err="1" smtClean="0">
                <a:solidFill>
                  <a:srgbClr val="0070C0"/>
                </a:solidFill>
                <a:latin typeface="Arial Rounded MT Bold" pitchFamily="34" charset="0"/>
              </a:rPr>
              <a:t>Variational</a:t>
            </a:r>
            <a:r>
              <a:rPr lang="en-US" dirty="0" smtClean="0">
                <a:solidFill>
                  <a:srgbClr val="0070C0"/>
                </a:solidFill>
                <a:latin typeface="Arial Rounded MT Bold" pitchFamily="34" charset="0"/>
              </a:rPr>
              <a:t> wave functions for the bound three- and four-nucleon systems + </a:t>
            </a:r>
            <a:r>
              <a:rPr lang="en-US" dirty="0" err="1" smtClean="0">
                <a:solidFill>
                  <a:srgbClr val="0070C0"/>
                </a:solidFill>
                <a:latin typeface="Arial Rounded MT Bold" pitchFamily="34" charset="0"/>
              </a:rPr>
              <a:t>nonrelativistic</a:t>
            </a:r>
            <a:r>
              <a:rPr lang="en-US" dirty="0" smtClean="0">
                <a:solidFill>
                  <a:srgbClr val="0070C0"/>
                </a:solidFill>
                <a:latin typeface="Arial Rounded MT Bold" pitchFamily="34" charset="0"/>
              </a:rPr>
              <a:t> MEC </a:t>
            </a:r>
          </a:p>
          <a:p>
            <a:pPr>
              <a:buFontTx/>
              <a:buChar char="-"/>
            </a:pPr>
            <a:r>
              <a:rPr lang="en-US" dirty="0" smtClean="0">
                <a:solidFill>
                  <a:srgbClr val="0070C0"/>
                </a:solidFill>
                <a:latin typeface="Arial Rounded MT Bold" pitchFamily="34" charset="0"/>
              </a:rPr>
              <a:t> FSI via optical potentials with an </a:t>
            </a:r>
            <a:r>
              <a:rPr lang="en-US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additional charge-exchange term (largely unconstrained)</a:t>
            </a:r>
            <a:endParaRPr lang="en-US" dirty="0" smtClean="0">
              <a:solidFill>
                <a:srgbClr val="0070C0"/>
              </a:solidFill>
              <a:latin typeface="Arial Rounded MT Bold" pitchFamily="34" charset="0"/>
            </a:endParaRPr>
          </a:p>
          <a:p>
            <a:pPr>
              <a:buFontTx/>
              <a:buChar char="-"/>
            </a:pPr>
            <a:r>
              <a:rPr lang="en-US" dirty="0" smtClean="0">
                <a:solidFill>
                  <a:srgbClr val="0070C0"/>
                </a:solidFill>
                <a:latin typeface="Arial Rounded MT Bold" pitchFamily="34" charset="0"/>
              </a:rPr>
              <a:t> Free proton form factors</a:t>
            </a:r>
            <a:endParaRPr lang="en-US" dirty="0">
              <a:solidFill>
                <a:srgbClr val="0070C0"/>
              </a:solidFill>
              <a:latin typeface="Arial Rounded MT Bold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724400" y="1140023"/>
            <a:ext cx="4191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R. </a:t>
            </a:r>
            <a:r>
              <a:rPr lang="en-US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Schiavilla</a:t>
            </a:r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et al</a:t>
            </a:r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., Phys. Rev. </a:t>
            </a:r>
            <a:r>
              <a:rPr lang="en-US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Lett</a:t>
            </a:r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 </a:t>
            </a:r>
            <a:r>
              <a:rPr lang="en-US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94</a:t>
            </a:r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072303 (2005)</a:t>
            </a:r>
          </a:p>
        </p:txBody>
      </p:sp>
      <p:pic>
        <p:nvPicPr>
          <p:cNvPr id="13" name="Picture 3" descr="Fig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75250" y="3371850"/>
            <a:ext cx="3130550" cy="249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152400" y="5581471"/>
            <a:ext cx="457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en-US" dirty="0" smtClean="0">
                <a:solidFill>
                  <a:srgbClr val="0070C0"/>
                </a:solidFill>
                <a:latin typeface="Arial Rounded MT Bold" pitchFamily="34" charset="0"/>
              </a:rPr>
              <a:t>Relativistic treatment +FSI: reduction by ~ 4 %</a:t>
            </a:r>
          </a:p>
          <a:p>
            <a:pPr>
              <a:buFontTx/>
              <a:buChar char="-"/>
            </a:pPr>
            <a:r>
              <a:rPr lang="en-US" dirty="0" smtClean="0">
                <a:solidFill>
                  <a:srgbClr val="FF0000"/>
                </a:solidFill>
                <a:latin typeface="Arial Rounded MT Bold" pitchFamily="34" charset="0"/>
              </a:rPr>
              <a:t>Density dependent form factors: reduction by ~ 6%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724400" y="5858470"/>
            <a:ext cx="4648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Arial Rounded MT Bold" pitchFamily="34" charset="0"/>
              </a:rPr>
              <a:t>- FSI, no CH-EX: reduction by ~ 0.5 %</a:t>
            </a:r>
          </a:p>
          <a:p>
            <a:pPr>
              <a:buFontTx/>
              <a:buChar char="-"/>
            </a:pPr>
            <a:r>
              <a:rPr lang="en-US" dirty="0" smtClean="0">
                <a:solidFill>
                  <a:srgbClr val="0070C0"/>
                </a:solidFill>
                <a:latin typeface="Arial Rounded MT Bold" pitchFamily="34" charset="0"/>
              </a:rPr>
              <a:t> FSI + CH-EX: reduction by ~ 5.5 %</a:t>
            </a:r>
          </a:p>
          <a:p>
            <a:pPr>
              <a:buFontTx/>
              <a:buChar char="-"/>
            </a:pPr>
            <a:r>
              <a:rPr lang="en-US" dirty="0" smtClean="0">
                <a:solidFill>
                  <a:srgbClr val="0070C0"/>
                </a:solidFill>
                <a:latin typeface="Arial Rounded MT Bold" pitchFamily="34" charset="0"/>
              </a:rPr>
              <a:t> MEC: reduction by ~ 4%</a:t>
            </a:r>
            <a:endParaRPr lang="en-US" dirty="0"/>
          </a:p>
        </p:txBody>
      </p:sp>
      <p:pic>
        <p:nvPicPr>
          <p:cNvPr id="14" name="Picture 13" descr="q2_r.png"/>
          <p:cNvPicPr>
            <a:picLocks noChangeAspect="1"/>
          </p:cNvPicPr>
          <p:nvPr/>
        </p:nvPicPr>
        <p:blipFill>
          <a:blip r:embed="rId3" cstate="print"/>
          <a:srcRect l="1238" t="2542" r="3406" b="2542"/>
          <a:stretch>
            <a:fillRect/>
          </a:stretch>
        </p:blipFill>
        <p:spPr>
          <a:xfrm>
            <a:off x="685800" y="3429000"/>
            <a:ext cx="2933699" cy="21336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0"/>
            <a:ext cx="6477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Extraction of the induced polarization from E03-104</a:t>
            </a:r>
            <a:endParaRPr lang="en-US" sz="28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52400" y="914400"/>
            <a:ext cx="8686800" cy="4213086"/>
            <a:chOff x="152400" y="1032808"/>
            <a:chExt cx="8686800" cy="4213086"/>
          </a:xfrm>
        </p:grpSpPr>
        <p:sp>
          <p:nvSpPr>
            <p:cNvPr id="3" name="Text Box 14"/>
            <p:cNvSpPr txBox="1">
              <a:spLocks noChangeArrowheads="1"/>
            </p:cNvSpPr>
            <p:nvPr/>
          </p:nvSpPr>
          <p:spPr bwMode="auto">
            <a:xfrm>
              <a:off x="152400" y="1032808"/>
              <a:ext cx="8686800" cy="19389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buClr>
                  <a:srgbClr val="00B0F0"/>
                </a:buClr>
                <a:buFont typeface="Wingdings" pitchFamily="2" charset="2"/>
                <a:buChar char="Ø"/>
              </a:pPr>
              <a:r>
                <a:rPr lang="en-US" sz="1800" dirty="0" smtClean="0">
                  <a:solidFill>
                    <a:srgbClr val="02021E"/>
                  </a:solidFill>
                  <a:latin typeface="Arial Rounded MT Bold" pitchFamily="34" charset="0"/>
                </a:rPr>
                <a:t> </a:t>
              </a:r>
              <a:r>
                <a:rPr lang="en-US" sz="2000" dirty="0" smtClean="0">
                  <a:solidFill>
                    <a:srgbClr val="02021E"/>
                  </a:solidFill>
                  <a:latin typeface="Arial Rounded MT Bold" pitchFamily="34" charset="0"/>
                </a:rPr>
                <a:t>Instrumental </a:t>
              </a:r>
              <a:r>
                <a:rPr lang="en-US" sz="2000" dirty="0">
                  <a:solidFill>
                    <a:srgbClr val="02021E"/>
                  </a:solidFill>
                  <a:latin typeface="Arial Rounded MT Bold" pitchFamily="34" charset="0"/>
                </a:rPr>
                <a:t>asymmetries complicate the extraction of induced polarization and are typically caused by:</a:t>
              </a:r>
            </a:p>
            <a:p>
              <a:endParaRPr lang="en-US" sz="2000" dirty="0">
                <a:solidFill>
                  <a:srgbClr val="02021E"/>
                </a:solidFill>
                <a:latin typeface="Arial Rounded MT Bold" pitchFamily="34" charset="0"/>
              </a:endParaRPr>
            </a:p>
            <a:p>
              <a:r>
                <a:rPr lang="en-US" sz="2000" dirty="0">
                  <a:solidFill>
                    <a:srgbClr val="02021E"/>
                  </a:solidFill>
                  <a:latin typeface="Arial Rounded MT Bold" pitchFamily="34" charset="0"/>
                </a:rPr>
                <a:t>      </a:t>
              </a:r>
              <a:r>
                <a:rPr lang="en-US" sz="2000" dirty="0" smtClean="0">
                  <a:solidFill>
                    <a:srgbClr val="02021E"/>
                  </a:solidFill>
                  <a:latin typeface="Arial Rounded MT Bold" pitchFamily="34" charset="0"/>
                </a:rPr>
                <a:t>  - </a:t>
              </a:r>
              <a:r>
                <a:rPr lang="en-US" sz="2000" dirty="0">
                  <a:solidFill>
                    <a:srgbClr val="02021E"/>
                  </a:solidFill>
                  <a:latin typeface="Arial Rounded MT Bold" pitchFamily="34" charset="0"/>
                </a:rPr>
                <a:t>detector inefficiencies</a:t>
              </a:r>
            </a:p>
            <a:p>
              <a:r>
                <a:rPr lang="en-US" sz="2000" dirty="0">
                  <a:solidFill>
                    <a:srgbClr val="02021E"/>
                  </a:solidFill>
                  <a:latin typeface="Arial Rounded MT Bold" pitchFamily="34" charset="0"/>
                </a:rPr>
                <a:t>        - </a:t>
              </a:r>
              <a:r>
                <a:rPr lang="en-US" sz="2000" dirty="0" smtClean="0">
                  <a:solidFill>
                    <a:srgbClr val="02021E"/>
                  </a:solidFill>
                  <a:latin typeface="Arial Rounded MT Bold" pitchFamily="34" charset="0"/>
                </a:rPr>
                <a:t>detector misalignments</a:t>
              </a:r>
              <a:endParaRPr lang="en-US" sz="2000" dirty="0">
                <a:solidFill>
                  <a:srgbClr val="02021E"/>
                </a:solidFill>
                <a:latin typeface="Arial Rounded MT Bold" pitchFamily="34" charset="0"/>
              </a:endParaRPr>
            </a:p>
            <a:p>
              <a:r>
                <a:rPr lang="en-US" sz="2000" dirty="0">
                  <a:solidFill>
                    <a:srgbClr val="02021E"/>
                  </a:solidFill>
                  <a:latin typeface="Arial Rounded MT Bold" pitchFamily="34" charset="0"/>
                </a:rPr>
                <a:t>        - </a:t>
              </a:r>
              <a:r>
                <a:rPr lang="en-US" sz="2000" dirty="0" smtClean="0">
                  <a:solidFill>
                    <a:srgbClr val="02021E"/>
                  </a:solidFill>
                  <a:latin typeface="Arial Rounded MT Bold" pitchFamily="34" charset="0"/>
                </a:rPr>
                <a:t>limited </a:t>
              </a:r>
              <a:r>
                <a:rPr lang="en-US" sz="2000" dirty="0">
                  <a:solidFill>
                    <a:srgbClr val="02021E"/>
                  </a:solidFill>
                  <a:latin typeface="Arial Rounded MT Bold" pitchFamily="34" charset="0"/>
                </a:rPr>
                <a:t>acceptance </a:t>
              </a:r>
              <a:r>
                <a:rPr lang="en-US" sz="2000" dirty="0" smtClean="0">
                  <a:solidFill>
                    <a:srgbClr val="02021E"/>
                  </a:solidFill>
                  <a:latin typeface="Arial Rounded MT Bold" pitchFamily="34" charset="0"/>
                </a:rPr>
                <a:t> of the detector</a:t>
              </a:r>
              <a:endParaRPr lang="en-US" sz="2000" dirty="0">
                <a:solidFill>
                  <a:srgbClr val="02021E"/>
                </a:solidFill>
                <a:latin typeface="Arial Rounded MT Bold" pitchFamily="34" charset="0"/>
              </a:endParaRPr>
            </a:p>
          </p:txBody>
        </p:sp>
        <p:sp>
          <p:nvSpPr>
            <p:cNvPr id="4" name="Curved Right Arrow 3"/>
            <p:cNvSpPr/>
            <p:nvPr/>
          </p:nvSpPr>
          <p:spPr>
            <a:xfrm>
              <a:off x="304800" y="2133600"/>
              <a:ext cx="381000" cy="1337608"/>
            </a:xfrm>
            <a:prstGeom prst="curvedRightArrow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Curved Right Arrow 4"/>
            <p:cNvSpPr/>
            <p:nvPr/>
          </p:nvSpPr>
          <p:spPr>
            <a:xfrm>
              <a:off x="304800" y="2438400"/>
              <a:ext cx="381000" cy="1718608"/>
            </a:xfrm>
            <a:prstGeom prst="curvedRightArrow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Curved Right Arrow 5"/>
            <p:cNvSpPr/>
            <p:nvPr/>
          </p:nvSpPr>
          <p:spPr>
            <a:xfrm>
              <a:off x="304800" y="2743200"/>
              <a:ext cx="381000" cy="2099608"/>
            </a:xfrm>
            <a:prstGeom prst="curvedRightArrow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762001" y="3144322"/>
              <a:ext cx="792480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dirty="0" smtClean="0">
                  <a:solidFill>
                    <a:srgbClr val="02021E"/>
                  </a:solidFill>
                  <a:latin typeface="Arial Rounded MT Bold" pitchFamily="34" charset="0"/>
                </a:rPr>
                <a:t>Make sure the detector is equally efficient throughout the acceptance</a:t>
              </a:r>
              <a:endParaRPr lang="en-US" sz="2000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762001" y="3830122"/>
              <a:ext cx="769620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dirty="0" smtClean="0">
                  <a:solidFill>
                    <a:srgbClr val="02021E"/>
                  </a:solidFill>
                  <a:latin typeface="Arial Rounded MT Bold" pitchFamily="34" charset="0"/>
                </a:rPr>
                <a:t>Use straight-through events (no graphite block in FPP ) to determine the misalignment  coefficients</a:t>
              </a:r>
              <a:endParaRPr lang="en-US" sz="2000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762000" y="4538008"/>
              <a:ext cx="769620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dirty="0" smtClean="0">
                  <a:solidFill>
                    <a:srgbClr val="02021E"/>
                  </a:solidFill>
                  <a:latin typeface="Arial Rounded MT Bold" pitchFamily="34" charset="0"/>
                </a:rPr>
                <a:t>Use a “cone test” : the “basis of the cone” has to fit within the active area of the FPP chambers  </a:t>
              </a:r>
              <a:endParaRPr lang="en-US" sz="2000" dirty="0"/>
            </a:p>
          </p:txBody>
        </p:sp>
      </p:grpSp>
      <p:sp>
        <p:nvSpPr>
          <p:cNvPr id="10" name="Rectangle 9"/>
          <p:cNvSpPr/>
          <p:nvPr/>
        </p:nvSpPr>
        <p:spPr>
          <a:xfrm>
            <a:off x="304800" y="5334000"/>
            <a:ext cx="8382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B0F0"/>
              </a:buClr>
              <a:buFont typeface="Wingdings" pitchFamily="2" charset="2"/>
              <a:buChar char="Ø"/>
            </a:pPr>
            <a:r>
              <a:rPr lang="en-US" sz="2000" dirty="0" smtClean="0">
                <a:solidFill>
                  <a:srgbClr val="02021E"/>
                </a:solidFill>
                <a:latin typeface="Arial Rounded MT Bold" pitchFamily="34" charset="0"/>
              </a:rPr>
              <a:t> E03-104: data on both </a:t>
            </a:r>
            <a:r>
              <a:rPr lang="en-US" sz="2000" baseline="30000" dirty="0" smtClean="0">
                <a:solidFill>
                  <a:srgbClr val="02021E"/>
                </a:solidFill>
                <a:latin typeface="Arial Rounded MT Bold" pitchFamily="34" charset="0"/>
              </a:rPr>
              <a:t>4</a:t>
            </a:r>
            <a:r>
              <a:rPr lang="en-US" sz="2000" dirty="0" smtClean="0">
                <a:solidFill>
                  <a:srgbClr val="02021E"/>
                </a:solidFill>
                <a:latin typeface="Arial Rounded MT Bold" pitchFamily="34" charset="0"/>
              </a:rPr>
              <a:t>He and H (uniform coverage)</a:t>
            </a:r>
          </a:p>
          <a:p>
            <a:r>
              <a:rPr lang="en-US" sz="2000" dirty="0" smtClean="0">
                <a:solidFill>
                  <a:srgbClr val="02021E"/>
                </a:solidFill>
                <a:latin typeface="Arial Rounded MT Bold" pitchFamily="34" charset="0"/>
              </a:rPr>
              <a:t>  </a:t>
            </a:r>
          </a:p>
          <a:p>
            <a:r>
              <a:rPr lang="en-US" sz="2000" dirty="0" smtClean="0">
                <a:solidFill>
                  <a:srgbClr val="00B0F0"/>
                </a:solidFill>
                <a:latin typeface="Arial Rounded MT Bold" pitchFamily="34" charset="0"/>
              </a:rPr>
              <a:t>=&gt;</a:t>
            </a:r>
            <a:r>
              <a:rPr lang="en-US" sz="2000" dirty="0" smtClean="0">
                <a:solidFill>
                  <a:srgbClr val="02021E"/>
                </a:solidFill>
                <a:latin typeface="Arial Rounded MT Bold" pitchFamily="34" charset="0"/>
              </a:rPr>
              <a:t> in </a:t>
            </a:r>
            <a:r>
              <a:rPr lang="en-US" sz="2000" baseline="30000" dirty="0" smtClean="0">
                <a:solidFill>
                  <a:srgbClr val="02021E"/>
                </a:solidFill>
                <a:latin typeface="Arial Rounded MT Bold" pitchFamily="34" charset="0"/>
              </a:rPr>
              <a:t>4</a:t>
            </a:r>
            <a:r>
              <a:rPr lang="en-US" sz="2000" dirty="0" smtClean="0">
                <a:solidFill>
                  <a:srgbClr val="02021E"/>
                </a:solidFill>
                <a:latin typeface="Arial Rounded MT Bold" pitchFamily="34" charset="0"/>
              </a:rPr>
              <a:t>He – H some false asymmetries cancel </a:t>
            </a:r>
          </a:p>
          <a:p>
            <a:r>
              <a:rPr lang="en-US" sz="2000" dirty="0" smtClean="0">
                <a:solidFill>
                  <a:srgbClr val="00B0F0"/>
                </a:solidFill>
                <a:latin typeface="Arial Rounded MT Bold" pitchFamily="34" charset="0"/>
              </a:rPr>
              <a:t>=&gt;</a:t>
            </a:r>
            <a:r>
              <a:rPr lang="en-US" sz="2000" dirty="0" smtClean="0">
                <a:solidFill>
                  <a:srgbClr val="02021E"/>
                </a:solidFill>
                <a:latin typeface="Arial Rounded MT Bold" pitchFamily="34" charset="0"/>
              </a:rPr>
              <a:t> use </a:t>
            </a:r>
            <a:r>
              <a:rPr lang="en-US" sz="2000" dirty="0" err="1" smtClean="0">
                <a:solidFill>
                  <a:srgbClr val="02021E"/>
                </a:solidFill>
                <a:latin typeface="Arial Rounded MT Bold" pitchFamily="34" charset="0"/>
              </a:rPr>
              <a:t>P</a:t>
            </a:r>
            <a:r>
              <a:rPr lang="en-US" sz="2000" baseline="-25000" dirty="0" err="1" smtClean="0">
                <a:solidFill>
                  <a:srgbClr val="02021E"/>
                </a:solidFill>
                <a:latin typeface="Arial Rounded MT Bold" pitchFamily="34" charset="0"/>
              </a:rPr>
              <a:t>y</a:t>
            </a:r>
            <a:r>
              <a:rPr lang="en-US" sz="2000" dirty="0" smtClean="0">
                <a:solidFill>
                  <a:srgbClr val="02021E"/>
                </a:solidFill>
                <a:latin typeface="Arial Rounded MT Bold" pitchFamily="34" charset="0"/>
              </a:rPr>
              <a:t> in H to </a:t>
            </a:r>
            <a:r>
              <a:rPr lang="en-US" sz="2000" dirty="0" smtClean="0">
                <a:solidFill>
                  <a:srgbClr val="02021E"/>
                </a:solidFill>
                <a:latin typeface="Arial Rounded MT Bold" pitchFamily="34" charset="0"/>
              </a:rPr>
              <a:t>estimate </a:t>
            </a:r>
            <a:r>
              <a:rPr lang="en-US" sz="2000" dirty="0" smtClean="0">
                <a:solidFill>
                  <a:srgbClr val="02021E"/>
                </a:solidFill>
                <a:latin typeface="Arial Rounded MT Bold" pitchFamily="34" charset="0"/>
              </a:rPr>
              <a:t>the size of false asymmetries</a:t>
            </a:r>
            <a:endParaRPr lang="en-US" sz="2000" dirty="0"/>
          </a:p>
        </p:txBody>
      </p:sp>
      <p:sp>
        <p:nvSpPr>
          <p:cNvPr id="12" name="Rectangle 11"/>
          <p:cNvSpPr/>
          <p:nvPr/>
        </p:nvSpPr>
        <p:spPr>
          <a:xfrm>
            <a:off x="61057" y="381000"/>
            <a:ext cx="85196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dirty="0" smtClean="0">
                <a:ln w="1905"/>
                <a:solidFill>
                  <a:srgbClr val="2B119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How</a:t>
            </a:r>
            <a:r>
              <a:rPr lang="en-US" sz="2000" b="1" cap="none" spc="0" dirty="0" smtClean="0">
                <a:ln w="1905"/>
                <a:solidFill>
                  <a:srgbClr val="2B119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?</a:t>
            </a:r>
            <a:endParaRPr lang="en-US" sz="2000" b="1" cap="none" spc="0" dirty="0">
              <a:ln w="1905"/>
              <a:solidFill>
                <a:srgbClr val="2B119B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0"/>
            <a:ext cx="1295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dirty="0" smtClean="0">
                <a:solidFill>
                  <a:srgbClr val="2B119B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 precise extraction of…</a:t>
            </a:r>
            <a:endParaRPr lang="en-US" sz="1300" b="1" dirty="0">
              <a:solidFill>
                <a:srgbClr val="2B119B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19200" y="0"/>
            <a:ext cx="647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Detector Inefficiencies</a:t>
            </a:r>
            <a:endParaRPr lang="en-US" sz="28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grpSp>
        <p:nvGrpSpPr>
          <p:cNvPr id="8" name="Group 20"/>
          <p:cNvGrpSpPr>
            <a:grpSpLocks/>
          </p:cNvGrpSpPr>
          <p:nvPr/>
        </p:nvGrpSpPr>
        <p:grpSpPr bwMode="auto">
          <a:xfrm>
            <a:off x="76200" y="1905000"/>
            <a:ext cx="2569179" cy="3406283"/>
            <a:chOff x="3491" y="86"/>
            <a:chExt cx="1998" cy="2649"/>
          </a:xfrm>
        </p:grpSpPr>
        <p:pic>
          <p:nvPicPr>
            <p:cNvPr id="14" name="Picture 4" descr="C:\Documents and Settings\simona\Desktop\print\straight_through_coverage_oldtrk.jpg"/>
            <p:cNvPicPr>
              <a:picLocks noChangeAspect="1" noChangeArrowheads="1"/>
            </p:cNvPicPr>
            <p:nvPr/>
          </p:nvPicPr>
          <p:blipFill>
            <a:blip r:embed="rId2" cstate="print"/>
            <a:srcRect l="47437" t="20944" r="12906" b="4601"/>
            <a:stretch>
              <a:fillRect/>
            </a:stretch>
          </p:blipFill>
          <p:spPr bwMode="auto">
            <a:xfrm>
              <a:off x="3491" y="86"/>
              <a:ext cx="1998" cy="2649"/>
            </a:xfrm>
            <a:prstGeom prst="rect">
              <a:avLst/>
            </a:prstGeom>
            <a:noFill/>
          </p:spPr>
        </p:pic>
        <p:sp>
          <p:nvSpPr>
            <p:cNvPr id="15" name="Text Box 6"/>
            <p:cNvSpPr txBox="1">
              <a:spLocks noChangeArrowheads="1"/>
            </p:cNvSpPr>
            <p:nvPr/>
          </p:nvSpPr>
          <p:spPr bwMode="auto">
            <a:xfrm rot="18981930">
              <a:off x="4004" y="311"/>
              <a:ext cx="565" cy="2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 dirty="0">
                  <a:solidFill>
                    <a:srgbClr val="02021E"/>
                  </a:solidFill>
                </a:rPr>
                <a:t>standard</a:t>
              </a:r>
            </a:p>
          </p:txBody>
        </p:sp>
      </p:grpSp>
      <p:grpSp>
        <p:nvGrpSpPr>
          <p:cNvPr id="9" name="Group 49"/>
          <p:cNvGrpSpPr/>
          <p:nvPr/>
        </p:nvGrpSpPr>
        <p:grpSpPr>
          <a:xfrm>
            <a:off x="3054547" y="3560762"/>
            <a:ext cx="3041453" cy="2154238"/>
            <a:chOff x="-79178" y="4249539"/>
            <a:chExt cx="3041453" cy="2154238"/>
          </a:xfrm>
        </p:grpSpPr>
        <p:pic>
          <p:nvPicPr>
            <p:cNvPr id="10" name="Picture 5" descr="C:\Documents and Settings\simona\Desktop\print\fourier_coeff_newtrack_oldtrk_pol2nd_atch3_he.jpg"/>
            <p:cNvPicPr>
              <a:picLocks noChangeAspect="1" noChangeArrowheads="1"/>
            </p:cNvPicPr>
            <p:nvPr/>
          </p:nvPicPr>
          <p:blipFill>
            <a:blip r:embed="rId3" cstate="print"/>
            <a:srcRect l="5906" t="16586" r="57692" b="45279"/>
            <a:stretch>
              <a:fillRect/>
            </a:stretch>
          </p:blipFill>
          <p:spPr bwMode="auto">
            <a:xfrm>
              <a:off x="152400" y="4249539"/>
              <a:ext cx="2809875" cy="2078038"/>
            </a:xfrm>
            <a:prstGeom prst="rect">
              <a:avLst/>
            </a:prstGeom>
            <a:noFill/>
          </p:spPr>
        </p:pic>
        <p:sp>
          <p:nvSpPr>
            <p:cNvPr id="11" name="TextBox 10"/>
            <p:cNvSpPr txBox="1"/>
            <p:nvPr/>
          </p:nvSpPr>
          <p:spPr>
            <a:xfrm>
              <a:off x="1676400" y="4401939"/>
              <a:ext cx="807144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smtClean="0"/>
                <a:t>standard</a:t>
              </a:r>
            </a:p>
            <a:p>
              <a:pPr algn="ctr"/>
              <a:r>
                <a:rPr lang="en-US" sz="1400" dirty="0" smtClean="0">
                  <a:solidFill>
                    <a:srgbClr val="FF0000"/>
                  </a:solidFill>
                </a:rPr>
                <a:t>relaxed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143000" y="6096000"/>
              <a:ext cx="1301959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smtClean="0"/>
                <a:t>    u (cm)         </a:t>
              </a:r>
              <a:endParaRPr lang="en-US" sz="1400" dirty="0"/>
            </a:p>
          </p:txBody>
        </p:sp>
        <p:sp>
          <p:nvSpPr>
            <p:cNvPr id="13" name="TextBox 12"/>
            <p:cNvSpPr txBox="1"/>
            <p:nvPr/>
          </p:nvSpPr>
          <p:spPr>
            <a:xfrm rot="16200000">
              <a:off x="-801589" y="4992588"/>
              <a:ext cx="1752600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Fourier Coefficient</a:t>
              </a:r>
              <a:endParaRPr lang="en-US" sz="1400" dirty="0"/>
            </a:p>
          </p:txBody>
        </p:sp>
      </p:grpSp>
      <p:grpSp>
        <p:nvGrpSpPr>
          <p:cNvPr id="16" name="Group 19"/>
          <p:cNvGrpSpPr>
            <a:grpSpLocks/>
          </p:cNvGrpSpPr>
          <p:nvPr/>
        </p:nvGrpSpPr>
        <p:grpSpPr bwMode="auto">
          <a:xfrm>
            <a:off x="6424993" y="1905000"/>
            <a:ext cx="2566607" cy="3408854"/>
            <a:chOff x="3490" y="86"/>
            <a:chExt cx="1996" cy="2651"/>
          </a:xfrm>
        </p:grpSpPr>
        <p:pic>
          <p:nvPicPr>
            <p:cNvPr id="17" name="Picture 8" descr="C:\Documents and Settings\simona\Desktop\print\straight_through_coverage.jpg"/>
            <p:cNvPicPr>
              <a:picLocks noChangeAspect="1" noChangeArrowheads="1"/>
            </p:cNvPicPr>
            <p:nvPr/>
          </p:nvPicPr>
          <p:blipFill>
            <a:blip r:embed="rId4" cstate="print"/>
            <a:srcRect l="47659" t="21098" r="12903" b="4729"/>
            <a:stretch>
              <a:fillRect/>
            </a:stretch>
          </p:blipFill>
          <p:spPr bwMode="auto">
            <a:xfrm>
              <a:off x="3490" y="86"/>
              <a:ext cx="1996" cy="2651"/>
            </a:xfrm>
            <a:prstGeom prst="rect">
              <a:avLst/>
            </a:prstGeom>
            <a:noFill/>
          </p:spPr>
        </p:pic>
        <p:sp>
          <p:nvSpPr>
            <p:cNvPr id="18" name="Text Box 9"/>
            <p:cNvSpPr txBox="1">
              <a:spLocks noChangeArrowheads="1"/>
            </p:cNvSpPr>
            <p:nvPr/>
          </p:nvSpPr>
          <p:spPr bwMode="auto">
            <a:xfrm rot="18981930">
              <a:off x="4023" y="305"/>
              <a:ext cx="579" cy="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 dirty="0">
                  <a:solidFill>
                    <a:srgbClr val="FF0000"/>
                  </a:solidFill>
                </a:rPr>
                <a:t>relaxed</a:t>
              </a: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0" y="427672"/>
            <a:ext cx="9220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pPr lvl="1">
              <a:buClr>
                <a:srgbClr val="00B0F0"/>
              </a:buClr>
              <a:buFont typeface="Wingdings" pitchFamily="2" charset="2"/>
              <a:buChar char="Ø"/>
            </a:pPr>
            <a:r>
              <a:rPr lang="en-US" dirty="0" smtClean="0"/>
              <a:t> </a:t>
            </a:r>
            <a:r>
              <a:rPr lang="en-US" b="1" dirty="0" smtClean="0">
                <a:latin typeface="Arial Rounded MT Bold" pitchFamily="34" charset="0"/>
              </a:rPr>
              <a:t>FPP chambers inefficiencies</a:t>
            </a:r>
          </a:p>
          <a:p>
            <a:pPr lvl="1"/>
            <a:r>
              <a:rPr lang="en-US" b="1" u="sng" dirty="0" smtClean="0">
                <a:latin typeface="Arial Rounded MT Bold" pitchFamily="34" charset="0"/>
              </a:rPr>
              <a:t>Problem</a:t>
            </a:r>
            <a:r>
              <a:rPr lang="en-US" dirty="0" smtClean="0">
                <a:latin typeface="Arial Rounded MT Bold" pitchFamily="34" charset="0"/>
              </a:rPr>
              <a:t>:  dead wires in some planes =&gt; no track reconstructed by standard tracking algorithm</a:t>
            </a:r>
          </a:p>
          <a:p>
            <a:pPr lvl="1"/>
            <a:r>
              <a:rPr lang="en-US" b="1" u="sng" dirty="0" smtClean="0">
                <a:latin typeface="Arial Rounded MT Bold" pitchFamily="34" charset="0"/>
              </a:rPr>
              <a:t>Solution</a:t>
            </a:r>
            <a:r>
              <a:rPr lang="en-US" dirty="0" smtClean="0">
                <a:latin typeface="Arial Rounded MT Bold" pitchFamily="34" charset="0"/>
              </a:rPr>
              <a:t>:  relax the algorithm by requiring less hits for track reconstruction 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1447800" y="2209800"/>
            <a:ext cx="602494" cy="1234425"/>
            <a:chOff x="5988922" y="2652988"/>
            <a:chExt cx="602494" cy="1234425"/>
          </a:xfrm>
        </p:grpSpPr>
        <p:cxnSp>
          <p:nvCxnSpPr>
            <p:cNvPr id="20" name="Straight Arrow Connector 5"/>
            <p:cNvCxnSpPr>
              <a:cxnSpLocks noChangeShapeType="1"/>
            </p:cNvCxnSpPr>
            <p:nvPr/>
          </p:nvCxnSpPr>
          <p:spPr bwMode="auto">
            <a:xfrm>
              <a:off x="5988922" y="3142393"/>
              <a:ext cx="476481" cy="412133"/>
            </a:xfrm>
            <a:prstGeom prst="straightConnector1">
              <a:avLst/>
            </a:prstGeom>
            <a:noFill/>
            <a:ln w="38100" algn="ctr">
              <a:solidFill>
                <a:srgbClr val="FF0000"/>
              </a:solidFill>
              <a:miter lim="800000"/>
              <a:headEnd/>
              <a:tailEnd type="arrow" w="med" len="med"/>
            </a:ln>
          </p:spPr>
        </p:cxnSp>
        <p:cxnSp>
          <p:nvCxnSpPr>
            <p:cNvPr id="21" name="Straight Arrow Connector 7"/>
            <p:cNvCxnSpPr>
              <a:cxnSpLocks noChangeShapeType="1"/>
            </p:cNvCxnSpPr>
            <p:nvPr/>
          </p:nvCxnSpPr>
          <p:spPr bwMode="auto">
            <a:xfrm rot="5400000" flipH="1" flipV="1">
              <a:off x="6001775" y="2653013"/>
              <a:ext cx="489409" cy="489360"/>
            </a:xfrm>
            <a:prstGeom prst="straightConnector1">
              <a:avLst/>
            </a:prstGeom>
            <a:noFill/>
            <a:ln w="34925" algn="ctr">
              <a:solidFill>
                <a:srgbClr val="FF0000"/>
              </a:solidFill>
              <a:miter lim="800000"/>
              <a:headEnd/>
              <a:tailEnd type="arrow" w="med" len="med"/>
            </a:ln>
          </p:spPr>
        </p:cxnSp>
        <p:sp>
          <p:nvSpPr>
            <p:cNvPr id="22" name="TextBox 10"/>
            <p:cNvSpPr txBox="1">
              <a:spLocks noChangeArrowheads="1"/>
            </p:cNvSpPr>
            <p:nvPr/>
          </p:nvSpPr>
          <p:spPr bwMode="auto">
            <a:xfrm>
              <a:off x="6246477" y="3425738"/>
              <a:ext cx="344939" cy="461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u</a:t>
              </a:r>
            </a:p>
          </p:txBody>
        </p:sp>
        <p:sp>
          <p:nvSpPr>
            <p:cNvPr id="23" name="TextBox 11"/>
            <p:cNvSpPr txBox="1">
              <a:spLocks noChangeArrowheads="1"/>
            </p:cNvSpPr>
            <p:nvPr/>
          </p:nvSpPr>
          <p:spPr bwMode="auto">
            <a:xfrm>
              <a:off x="6244331" y="2740998"/>
              <a:ext cx="344939" cy="461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FF0000"/>
                  </a:solidFill>
                </a:rPr>
                <a:t>v</a:t>
              </a:r>
            </a:p>
          </p:txBody>
        </p:sp>
      </p:grpSp>
      <p:sp>
        <p:nvSpPr>
          <p:cNvPr id="25" name="Text Box 15"/>
          <p:cNvSpPr txBox="1">
            <a:spLocks noChangeArrowheads="1"/>
          </p:cNvSpPr>
          <p:nvPr/>
        </p:nvSpPr>
        <p:spPr bwMode="auto">
          <a:xfrm>
            <a:off x="457200" y="5766137"/>
            <a:ext cx="5257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800" b="1" u="sng" dirty="0">
                <a:solidFill>
                  <a:srgbClr val="FF0000"/>
                </a:solidFill>
                <a:latin typeface="Arial Rounded MT Bold" pitchFamily="34" charset="0"/>
              </a:rPr>
              <a:t>Relaxed </a:t>
            </a:r>
            <a:r>
              <a:rPr lang="en-US" sz="1800" b="1" u="sng" dirty="0" smtClean="0">
                <a:solidFill>
                  <a:srgbClr val="FF0000"/>
                </a:solidFill>
                <a:latin typeface="Arial Rounded MT Bold" pitchFamily="34" charset="0"/>
              </a:rPr>
              <a:t>tracking</a:t>
            </a:r>
            <a:r>
              <a:rPr lang="en-US" sz="1800" b="1" dirty="0" smtClean="0">
                <a:solidFill>
                  <a:srgbClr val="02021E"/>
                </a:solidFill>
                <a:latin typeface="Arial Rounded MT Bold" pitchFamily="34" charset="0"/>
              </a:rPr>
              <a:t>: </a:t>
            </a:r>
            <a:r>
              <a:rPr lang="en-US" sz="1800" dirty="0" smtClean="0">
                <a:solidFill>
                  <a:srgbClr val="02021E"/>
                </a:solidFill>
                <a:latin typeface="Arial Rounded MT Bold" pitchFamily="34" charset="0"/>
              </a:rPr>
              <a:t>at </a:t>
            </a:r>
            <a:r>
              <a:rPr lang="en-US" sz="1800" dirty="0">
                <a:solidFill>
                  <a:srgbClr val="02021E"/>
                </a:solidFill>
                <a:latin typeface="Arial Rounded MT Bold" pitchFamily="34" charset="0"/>
              </a:rPr>
              <a:t>least 1 hit in CH3 or CH4</a:t>
            </a:r>
          </a:p>
        </p:txBody>
      </p:sp>
      <p:sp>
        <p:nvSpPr>
          <p:cNvPr id="26" name="Text Box 16"/>
          <p:cNvSpPr txBox="1">
            <a:spLocks noChangeArrowheads="1"/>
          </p:cNvSpPr>
          <p:nvPr/>
        </p:nvSpPr>
        <p:spPr bwMode="auto">
          <a:xfrm>
            <a:off x="457200" y="6059269"/>
            <a:ext cx="7010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800" dirty="0" smtClean="0">
                <a:solidFill>
                  <a:srgbClr val="02021E"/>
                </a:solidFill>
                <a:latin typeface="Arial Rounded MT Bold" pitchFamily="34" charset="0"/>
              </a:rPr>
              <a:t>- if </a:t>
            </a:r>
            <a:r>
              <a:rPr lang="en-US" sz="1800" dirty="0">
                <a:solidFill>
                  <a:srgbClr val="02021E"/>
                </a:solidFill>
                <a:latin typeface="Arial Rounded MT Bold" pitchFamily="34" charset="0"/>
              </a:rPr>
              <a:t>1 hit in each chamber =&gt; track</a:t>
            </a:r>
          </a:p>
          <a:p>
            <a:pPr>
              <a:buFontTx/>
              <a:buChar char="-"/>
            </a:pPr>
            <a:r>
              <a:rPr lang="en-US" sz="1800" dirty="0">
                <a:solidFill>
                  <a:srgbClr val="02021E"/>
                </a:solidFill>
                <a:latin typeface="Arial Rounded MT Bold" pitchFamily="34" charset="0"/>
              </a:rPr>
              <a:t> if 1 hit just in one of the chambers =&gt; hit + </a:t>
            </a:r>
            <a:r>
              <a:rPr lang="en-US" sz="1800" dirty="0" err="1">
                <a:solidFill>
                  <a:srgbClr val="02021E"/>
                </a:solidFill>
                <a:latin typeface="Arial Rounded MT Bold" pitchFamily="34" charset="0"/>
              </a:rPr>
              <a:t>pC</a:t>
            </a:r>
            <a:r>
              <a:rPr lang="en-US" sz="1800" dirty="0">
                <a:solidFill>
                  <a:srgbClr val="02021E"/>
                </a:solidFill>
                <a:latin typeface="Arial Rounded MT Bold" pitchFamily="34" charset="0"/>
              </a:rPr>
              <a:t> vertex = track </a:t>
            </a:r>
            <a:endParaRPr lang="en-US" dirty="0">
              <a:latin typeface="Arial Rounded MT Bold" pitchFamily="34" charset="0"/>
            </a:endParaRPr>
          </a:p>
        </p:txBody>
      </p:sp>
      <p:sp>
        <p:nvSpPr>
          <p:cNvPr id="27" name="Text Box 14"/>
          <p:cNvSpPr txBox="1">
            <a:spLocks noChangeArrowheads="1"/>
          </p:cNvSpPr>
          <p:nvPr/>
        </p:nvSpPr>
        <p:spPr bwMode="auto">
          <a:xfrm>
            <a:off x="2895600" y="1905000"/>
            <a:ext cx="39624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800" b="1" u="sng" dirty="0">
                <a:solidFill>
                  <a:srgbClr val="02021E"/>
                </a:solidFill>
                <a:latin typeface="Arial Rounded MT Bold" pitchFamily="34" charset="0"/>
              </a:rPr>
              <a:t>Standard tracking</a:t>
            </a:r>
            <a:r>
              <a:rPr lang="en-US" sz="1800" b="1" dirty="0">
                <a:solidFill>
                  <a:srgbClr val="02021E"/>
                </a:solidFill>
                <a:latin typeface="Arial Rounded MT Bold" pitchFamily="34" charset="0"/>
              </a:rPr>
              <a:t>:</a:t>
            </a:r>
          </a:p>
          <a:p>
            <a:pPr>
              <a:buFontTx/>
              <a:buChar char="-"/>
            </a:pPr>
            <a:r>
              <a:rPr lang="en-US" sz="1800" dirty="0">
                <a:solidFill>
                  <a:srgbClr val="02021E"/>
                </a:solidFill>
                <a:latin typeface="Arial Rounded MT Bold" pitchFamily="34" charset="0"/>
              </a:rPr>
              <a:t> at least 1 hit in CH3/CH4 &amp; at least 3 hits in total</a:t>
            </a:r>
          </a:p>
          <a:p>
            <a:pPr>
              <a:buFontTx/>
              <a:buChar char="-"/>
            </a:pPr>
            <a:r>
              <a:rPr lang="en-US" sz="1800" dirty="0">
                <a:solidFill>
                  <a:srgbClr val="02021E"/>
                </a:solidFill>
                <a:latin typeface="Arial Rounded MT Bold" pitchFamily="34" charset="0"/>
              </a:rPr>
              <a:t> tries to resolve the left-right ambiguities</a:t>
            </a:r>
          </a:p>
        </p:txBody>
      </p:sp>
      <p:sp>
        <p:nvSpPr>
          <p:cNvPr id="28" name="Rectangle 27"/>
          <p:cNvSpPr/>
          <p:nvPr/>
        </p:nvSpPr>
        <p:spPr>
          <a:xfrm>
            <a:off x="61057" y="381000"/>
            <a:ext cx="85196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dirty="0" smtClean="0">
                <a:ln w="1905"/>
                <a:solidFill>
                  <a:srgbClr val="2B119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How</a:t>
            </a:r>
            <a:r>
              <a:rPr lang="en-US" sz="2000" b="1" cap="none" spc="0" dirty="0" smtClean="0">
                <a:ln w="1905"/>
                <a:solidFill>
                  <a:srgbClr val="2B119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?</a:t>
            </a:r>
            <a:endParaRPr lang="en-US" sz="2000" b="1" cap="none" spc="0" dirty="0">
              <a:ln w="1905"/>
              <a:solidFill>
                <a:srgbClr val="2B119B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0" y="0"/>
            <a:ext cx="1295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dirty="0" smtClean="0">
                <a:solidFill>
                  <a:srgbClr val="2B119B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 precise extraction of…</a:t>
            </a:r>
            <a:endParaRPr lang="en-US" sz="1300" b="1" dirty="0">
              <a:solidFill>
                <a:srgbClr val="2B119B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19200" y="0"/>
            <a:ext cx="647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Detector Misalignments</a:t>
            </a:r>
            <a:endParaRPr lang="en-US" sz="28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304800" y="762000"/>
            <a:ext cx="9220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buClr>
                <a:srgbClr val="00B0F0"/>
              </a:buClr>
              <a:buFont typeface="Wingdings" pitchFamily="2" charset="2"/>
              <a:buChar char="Ø"/>
            </a:pPr>
            <a:r>
              <a:rPr lang="en-US" b="1" dirty="0" smtClean="0"/>
              <a:t>  </a:t>
            </a:r>
            <a:r>
              <a:rPr lang="en-US" b="1" dirty="0" smtClean="0">
                <a:latin typeface="Arial Rounded MT Bold" pitchFamily="34" charset="0"/>
              </a:rPr>
              <a:t>FPP chambers misalignments: standard alignment</a:t>
            </a:r>
          </a:p>
          <a:p>
            <a:pPr lvl="1"/>
            <a:r>
              <a:rPr lang="en-US" b="1" u="sng" dirty="0" smtClean="0">
                <a:latin typeface="Arial Rounded MT Bold" pitchFamily="34" charset="0"/>
              </a:rPr>
              <a:t>Problem</a:t>
            </a:r>
            <a:r>
              <a:rPr lang="en-US" b="1" dirty="0" smtClean="0">
                <a:latin typeface="Arial Rounded MT Bold" pitchFamily="34" charset="0"/>
              </a:rPr>
              <a:t>:  </a:t>
            </a:r>
            <a:r>
              <a:rPr lang="en-US" dirty="0" smtClean="0">
                <a:latin typeface="Arial Rounded MT Bold" pitchFamily="34" charset="0"/>
              </a:rPr>
              <a:t>physical misalignments of FRONT and REAR FPP chambers =&gt; FRONT and REAR track misalignment and incorrect reconstruction of </a:t>
            </a:r>
            <a:r>
              <a:rPr lang="en-US" dirty="0" smtClean="0">
                <a:latin typeface="Symbol" pitchFamily="18" charset="2"/>
              </a:rPr>
              <a:t>J</a:t>
            </a:r>
            <a:r>
              <a:rPr lang="en-US" baseline="-25000" dirty="0" smtClean="0">
                <a:latin typeface="Arial Rounded MT Bold" pitchFamily="34" charset="0"/>
              </a:rPr>
              <a:t>FPP</a:t>
            </a:r>
            <a:r>
              <a:rPr lang="en-US" dirty="0" smtClean="0">
                <a:latin typeface="Arial Rounded MT Bold" pitchFamily="34" charset="0"/>
              </a:rPr>
              <a:t> and </a:t>
            </a:r>
            <a:r>
              <a:rPr lang="en-US" dirty="0" err="1" smtClean="0">
                <a:latin typeface="Symbol" pitchFamily="18" charset="2"/>
              </a:rPr>
              <a:t>f</a:t>
            </a:r>
            <a:r>
              <a:rPr lang="en-US" baseline="-25000" dirty="0" err="1" smtClean="0">
                <a:latin typeface="Arial Rounded MT Bold" pitchFamily="34" charset="0"/>
              </a:rPr>
              <a:t>FPP</a:t>
            </a:r>
            <a:endParaRPr lang="en-US" baseline="-25000" dirty="0" smtClean="0">
              <a:latin typeface="Arial Rounded MT Bold" pitchFamily="34" charset="0"/>
            </a:endParaRPr>
          </a:p>
          <a:p>
            <a:pPr lvl="1"/>
            <a:r>
              <a:rPr lang="en-US" b="1" u="sng" dirty="0" smtClean="0">
                <a:latin typeface="Arial Rounded MT Bold" pitchFamily="34" charset="0"/>
              </a:rPr>
              <a:t>Solution</a:t>
            </a:r>
            <a:r>
              <a:rPr lang="en-US" b="1" dirty="0" smtClean="0">
                <a:latin typeface="Arial Rounded MT Bold" pitchFamily="34" charset="0"/>
              </a:rPr>
              <a:t>: </a:t>
            </a:r>
            <a:r>
              <a:rPr lang="en-US" dirty="0" smtClean="0">
                <a:latin typeface="Arial Rounded MT Bold" pitchFamily="34" charset="0"/>
              </a:rPr>
              <a:t> use straight-through events to align the FRONT and REAR </a:t>
            </a:r>
          </a:p>
          <a:p>
            <a:endParaRPr lang="en-US" dirty="0"/>
          </a:p>
        </p:txBody>
      </p:sp>
      <p:pic>
        <p:nvPicPr>
          <p:cNvPr id="6" name="Picture 5" descr="front_rear_diff_after_alignment.jpg"/>
          <p:cNvPicPr>
            <a:picLocks noChangeAspect="1"/>
          </p:cNvPicPr>
          <p:nvPr/>
        </p:nvPicPr>
        <p:blipFill>
          <a:blip r:embed="rId2" cstate="print"/>
          <a:srcRect l="4167" t="16949" r="11667" b="4484"/>
          <a:stretch>
            <a:fillRect/>
          </a:stretch>
        </p:blipFill>
        <p:spPr>
          <a:xfrm>
            <a:off x="228600" y="2971800"/>
            <a:ext cx="4052017" cy="2670358"/>
          </a:xfrm>
          <a:prstGeom prst="rect">
            <a:avLst/>
          </a:prstGeom>
          <a:ln>
            <a:noFill/>
          </a:ln>
        </p:spPr>
      </p:pic>
      <p:sp>
        <p:nvSpPr>
          <p:cNvPr id="11" name="TextBox 10"/>
          <p:cNvSpPr txBox="1"/>
          <p:nvPr/>
        </p:nvSpPr>
        <p:spPr>
          <a:xfrm>
            <a:off x="1042962" y="2602468"/>
            <a:ext cx="2386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Standard alignment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3810000" y="2286000"/>
            <a:ext cx="5150820" cy="3962399"/>
            <a:chOff x="3810000" y="2286000"/>
            <a:chExt cx="5150820" cy="3962399"/>
          </a:xfrm>
        </p:grpSpPr>
        <p:pic>
          <p:nvPicPr>
            <p:cNvPr id="7" name="Picture 6" descr="fourier_coeff_1.3_0.8_gev2_uv_before.jpg"/>
            <p:cNvPicPr>
              <a:picLocks noChangeAspect="1"/>
            </p:cNvPicPr>
            <p:nvPr/>
          </p:nvPicPr>
          <p:blipFill>
            <a:blip r:embed="rId3" cstate="print"/>
            <a:srcRect t="3349" r="3846"/>
            <a:stretch>
              <a:fillRect/>
            </a:stretch>
          </p:blipFill>
          <p:spPr>
            <a:xfrm>
              <a:off x="4419600" y="2971800"/>
              <a:ext cx="3810610" cy="2590800"/>
            </a:xfrm>
            <a:prstGeom prst="rect">
              <a:avLst/>
            </a:prstGeom>
            <a:ln>
              <a:solidFill>
                <a:srgbClr val="00B0F0"/>
              </a:solidFill>
            </a:ln>
          </p:spPr>
        </p:pic>
        <p:sp>
          <p:nvSpPr>
            <p:cNvPr id="9" name="Rectangle 8"/>
            <p:cNvSpPr/>
            <p:nvPr/>
          </p:nvSpPr>
          <p:spPr>
            <a:xfrm>
              <a:off x="3810000" y="2286000"/>
              <a:ext cx="43434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1" algn="ctr"/>
              <a:r>
                <a:rPr lang="en-US" dirty="0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Rounded MT Bold" pitchFamily="34" charset="0"/>
                </a:rPr>
                <a:t>Relaxed tracking +</a:t>
              </a:r>
            </a:p>
            <a:p>
              <a:pPr lvl="1" algn="ctr"/>
              <a:r>
                <a:rPr lang="en-US" dirty="0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Rounded MT Bold" pitchFamily="34" charset="0"/>
                </a:rPr>
                <a:t>Standard alignment + Cone test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 rot="5400000">
              <a:off x="6725334" y="4012912"/>
              <a:ext cx="3886198" cy="584775"/>
            </a:xfrm>
            <a:prstGeom prst="rect">
              <a:avLst/>
            </a:prstGeom>
            <a:noFill/>
            <a:ln>
              <a:solidFill>
                <a:srgbClr val="00B0F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latin typeface="Arial Rounded MT Bold" pitchFamily="34" charset="0"/>
                </a:rPr>
                <a:t>Strong asymmetries for H across the acceptance =&gt; false asymmetries</a:t>
              </a:r>
              <a:endParaRPr lang="en-US" sz="1600" dirty="0">
                <a:latin typeface="Arial Rounded MT Bold" pitchFamily="34" charset="0"/>
              </a:endParaRPr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 flipV="1">
              <a:off x="7162800" y="3124200"/>
              <a:ext cx="1219200" cy="228600"/>
            </a:xfrm>
            <a:prstGeom prst="straightConnector1">
              <a:avLst/>
            </a:prstGeom>
            <a:ln>
              <a:solidFill>
                <a:srgbClr val="00B0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Rectangle 15"/>
          <p:cNvSpPr/>
          <p:nvPr/>
        </p:nvSpPr>
        <p:spPr>
          <a:xfrm>
            <a:off x="152400" y="5943600"/>
            <a:ext cx="8001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B0F0"/>
              </a:buClr>
              <a:buFont typeface="Wingdings" pitchFamily="2" charset="2"/>
              <a:buChar char="Ø"/>
            </a:pPr>
            <a:r>
              <a:rPr lang="en-US" b="1" dirty="0" smtClean="0">
                <a:latin typeface="Arial Rounded MT Bold" pitchFamily="34" charset="0"/>
              </a:rPr>
              <a:t> To minimize false asymmetries we thought of a revised method for alignment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61057" y="381000"/>
            <a:ext cx="85196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dirty="0" smtClean="0">
                <a:ln w="1905"/>
                <a:solidFill>
                  <a:srgbClr val="2B119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How</a:t>
            </a:r>
            <a:r>
              <a:rPr lang="en-US" sz="2000" b="1" cap="none" spc="0" dirty="0" smtClean="0">
                <a:ln w="1905"/>
                <a:solidFill>
                  <a:srgbClr val="2B119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?</a:t>
            </a:r>
            <a:endParaRPr lang="en-US" sz="2000" b="1" cap="none" spc="0" dirty="0">
              <a:ln w="1905"/>
              <a:solidFill>
                <a:srgbClr val="2B119B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0" y="0"/>
            <a:ext cx="1295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dirty="0" smtClean="0">
                <a:solidFill>
                  <a:srgbClr val="2B119B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 precise extraction of…</a:t>
            </a:r>
            <a:endParaRPr lang="en-US" sz="1300" b="1" dirty="0">
              <a:solidFill>
                <a:srgbClr val="2B119B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19200" y="0"/>
            <a:ext cx="647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Alignment Method: Revised</a:t>
            </a:r>
            <a:endParaRPr lang="en-US" sz="28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914400"/>
            <a:ext cx="9220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B0F0"/>
              </a:buClr>
              <a:buFont typeface="Wingdings" pitchFamily="2" charset="2"/>
              <a:buChar char="Ø"/>
            </a:pPr>
            <a:r>
              <a:rPr lang="en-US" b="1" dirty="0" smtClean="0">
                <a:latin typeface="Arial Rounded MT Bold" pitchFamily="34" charset="0"/>
              </a:rPr>
              <a:t> </a:t>
            </a:r>
            <a:r>
              <a:rPr lang="en-US" sz="2000" b="1" dirty="0" smtClean="0">
                <a:latin typeface="Arial Rounded MT Bold" pitchFamily="34" charset="0"/>
              </a:rPr>
              <a:t>FPP chambers misalignments: comparison standard-revised alignment</a:t>
            </a:r>
            <a:endParaRPr lang="en-US" sz="20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228600" y="1695271"/>
            <a:ext cx="7467599" cy="1200329"/>
            <a:chOff x="228601" y="1295400"/>
            <a:chExt cx="7467599" cy="1200329"/>
          </a:xfrm>
        </p:grpSpPr>
        <p:sp>
          <p:nvSpPr>
            <p:cNvPr id="6" name="TextBox 5"/>
            <p:cNvSpPr txBox="1"/>
            <p:nvPr/>
          </p:nvSpPr>
          <p:spPr>
            <a:xfrm>
              <a:off x="228601" y="1295400"/>
              <a:ext cx="746759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u="sng" dirty="0" smtClean="0">
                  <a:latin typeface="Arial Rounded MT Bold" pitchFamily="34" charset="0"/>
                </a:rPr>
                <a:t>Standard Alignment</a:t>
              </a:r>
              <a:r>
                <a:rPr lang="en-US" dirty="0" smtClean="0">
                  <a:latin typeface="Arial Rounded MT Bold" pitchFamily="34" charset="0"/>
                </a:rPr>
                <a:t>: </a:t>
              </a:r>
              <a:r>
                <a:rPr lang="en-US" dirty="0" smtClean="0">
                  <a:solidFill>
                    <a:srgbClr val="0070C0"/>
                  </a:solidFill>
                  <a:latin typeface="Arial Rounded MT Bold" pitchFamily="34" charset="0"/>
                </a:rPr>
                <a:t>plane dependent correction</a:t>
              </a:r>
            </a:p>
            <a:p>
              <a:pPr marL="342900" indent="-342900">
                <a:buAutoNum type="arabicParenR"/>
              </a:pPr>
              <a:endParaRPr lang="en-US" dirty="0" smtClean="0">
                <a:latin typeface="Arial Rounded MT Bold" pitchFamily="34" charset="0"/>
              </a:endParaRPr>
            </a:p>
            <a:p>
              <a:pPr marL="342900" indent="-342900"/>
              <a:endParaRPr lang="en-US" dirty="0" smtClean="0">
                <a:latin typeface="Arial Rounded MT Bold" pitchFamily="34" charset="0"/>
              </a:endParaRPr>
            </a:p>
            <a:p>
              <a:pPr marL="342900" indent="-342900"/>
              <a:r>
                <a:rPr lang="en-US" dirty="0" smtClean="0">
                  <a:latin typeface="Arial Rounded MT Bold" pitchFamily="34" charset="0"/>
                </a:rPr>
                <a:t>Align tracks in </a:t>
              </a:r>
              <a:r>
                <a:rPr lang="en-US" dirty="0" smtClean="0">
                  <a:solidFill>
                    <a:srgbClr val="0070C0"/>
                  </a:solidFill>
                  <a:latin typeface="Arial Rounded MT Bold" pitchFamily="34" charset="0"/>
                </a:rPr>
                <a:t>x, y</a:t>
              </a:r>
              <a:r>
                <a:rPr lang="en-US" dirty="0" smtClean="0">
                  <a:latin typeface="Arial Rounded MT Bold" pitchFamily="34" charset="0"/>
                </a:rPr>
                <a:t>: VDC-FRONT &amp; FRONT-REAR  </a:t>
              </a:r>
            </a:p>
          </p:txBody>
        </p:sp>
        <p:graphicFrame>
          <p:nvGraphicFramePr>
            <p:cNvPr id="9" name="Object 8"/>
            <p:cNvGraphicFramePr>
              <a:graphicFrameLocks noChangeAspect="1"/>
            </p:cNvGraphicFramePr>
            <p:nvPr/>
          </p:nvGraphicFramePr>
          <p:xfrm>
            <a:off x="371475" y="1676400"/>
            <a:ext cx="4438650" cy="457200"/>
          </p:xfrm>
          <a:graphic>
            <a:graphicData uri="http://schemas.openxmlformats.org/presentationml/2006/ole">
              <p:oleObj spid="_x0000_s16386" name="Equation" r:id="rId3" imgW="2095200" imgH="215640" progId="Equation.3">
                <p:embed/>
              </p:oleObj>
            </a:graphicData>
          </a:graphic>
        </p:graphicFrame>
      </p:grpSp>
      <p:grpSp>
        <p:nvGrpSpPr>
          <p:cNvPr id="10" name="Group 9"/>
          <p:cNvGrpSpPr/>
          <p:nvPr/>
        </p:nvGrpSpPr>
        <p:grpSpPr>
          <a:xfrm>
            <a:off x="228600" y="3295471"/>
            <a:ext cx="8305800" cy="1200329"/>
            <a:chOff x="228600" y="2667000"/>
            <a:chExt cx="8305800" cy="1200329"/>
          </a:xfrm>
        </p:grpSpPr>
        <p:sp>
          <p:nvSpPr>
            <p:cNvPr id="7" name="TextBox 6"/>
            <p:cNvSpPr txBox="1"/>
            <p:nvPr/>
          </p:nvSpPr>
          <p:spPr>
            <a:xfrm>
              <a:off x="228600" y="2667000"/>
              <a:ext cx="83058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u="sng" dirty="0" smtClean="0">
                  <a:latin typeface="Arial Rounded MT Bold" pitchFamily="34" charset="0"/>
                </a:rPr>
                <a:t>Revised Alignment</a:t>
              </a:r>
              <a:r>
                <a:rPr lang="en-US" dirty="0" smtClean="0">
                  <a:latin typeface="Arial Rounded MT Bold" pitchFamily="34" charset="0"/>
                </a:rPr>
                <a:t>: </a:t>
              </a:r>
              <a:r>
                <a:rPr lang="en-US" dirty="0" smtClean="0">
                  <a:solidFill>
                    <a:srgbClr val="0070C0"/>
                  </a:solidFill>
                  <a:latin typeface="Arial Rounded MT Bold" pitchFamily="34" charset="0"/>
                </a:rPr>
                <a:t>plane and wire dependent correction</a:t>
              </a:r>
            </a:p>
            <a:p>
              <a:pPr marL="342900" indent="-342900"/>
              <a:endParaRPr lang="en-US" dirty="0" smtClean="0">
                <a:latin typeface="Arial Rounded MT Bold" pitchFamily="34" charset="0"/>
              </a:endParaRPr>
            </a:p>
            <a:p>
              <a:pPr marL="342900" indent="-342900"/>
              <a:endParaRPr lang="en-US" dirty="0" smtClean="0">
                <a:latin typeface="Arial Rounded MT Bold" pitchFamily="34" charset="0"/>
              </a:endParaRPr>
            </a:p>
            <a:p>
              <a:pPr marL="342900" indent="-342900"/>
              <a:r>
                <a:rPr lang="en-US" dirty="0" smtClean="0">
                  <a:latin typeface="Arial Rounded MT Bold" pitchFamily="34" charset="0"/>
                </a:rPr>
                <a:t>Align tracks in </a:t>
              </a:r>
              <a:r>
                <a:rPr lang="en-US" dirty="0" smtClean="0">
                  <a:solidFill>
                    <a:srgbClr val="0070C0"/>
                  </a:solidFill>
                  <a:latin typeface="Arial Rounded MT Bold" pitchFamily="34" charset="0"/>
                </a:rPr>
                <a:t>u, v</a:t>
              </a:r>
              <a:r>
                <a:rPr lang="en-US" dirty="0" smtClean="0">
                  <a:latin typeface="Arial Rounded MT Bold" pitchFamily="34" charset="0"/>
                </a:rPr>
                <a:t>: VDC-FRONT &amp; FRONT-REAR  </a:t>
              </a:r>
            </a:p>
          </p:txBody>
        </p:sp>
        <p:graphicFrame>
          <p:nvGraphicFramePr>
            <p:cNvPr id="16387" name="Object 3"/>
            <p:cNvGraphicFramePr>
              <a:graphicFrameLocks noChangeAspect="1"/>
            </p:cNvGraphicFramePr>
            <p:nvPr/>
          </p:nvGraphicFramePr>
          <p:xfrm>
            <a:off x="304800" y="3048000"/>
            <a:ext cx="6157912" cy="457200"/>
          </p:xfrm>
          <a:graphic>
            <a:graphicData uri="http://schemas.openxmlformats.org/presentationml/2006/ole">
              <p:oleObj spid="_x0000_s16387" name="Equation" r:id="rId4" imgW="2908080" imgH="215640" progId="Equation.3">
                <p:embed/>
              </p:oleObj>
            </a:graphicData>
          </a:graphic>
        </p:graphicFrame>
      </p:grpSp>
      <p:grpSp>
        <p:nvGrpSpPr>
          <p:cNvPr id="13" name="Group 12"/>
          <p:cNvGrpSpPr/>
          <p:nvPr/>
        </p:nvGrpSpPr>
        <p:grpSpPr>
          <a:xfrm>
            <a:off x="228600" y="4754940"/>
            <a:ext cx="8534400" cy="1569660"/>
            <a:chOff x="228600" y="4495800"/>
            <a:chExt cx="8534400" cy="1569660"/>
          </a:xfrm>
        </p:grpSpPr>
        <p:sp>
          <p:nvSpPr>
            <p:cNvPr id="8" name="TextBox 7"/>
            <p:cNvSpPr txBox="1"/>
            <p:nvPr/>
          </p:nvSpPr>
          <p:spPr>
            <a:xfrm>
              <a:off x="228600" y="4495800"/>
              <a:ext cx="853440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u="sng" dirty="0" smtClean="0">
                  <a:latin typeface="Arial Rounded MT Bold" pitchFamily="34" charset="0"/>
                </a:rPr>
                <a:t>Revised Alignment: Procedure</a:t>
              </a:r>
            </a:p>
            <a:p>
              <a:endParaRPr lang="en-US" b="1" u="sng" dirty="0" smtClean="0">
                <a:latin typeface="Arial Rounded MT Bold" pitchFamily="34" charset="0"/>
              </a:endParaRPr>
            </a:p>
            <a:p>
              <a:pPr marL="342900" indent="-342900">
                <a:buAutoNum type="arabicParenR"/>
              </a:pPr>
              <a:r>
                <a:rPr lang="en-US" sz="2000" dirty="0" smtClean="0">
                  <a:latin typeface="Arial Rounded MT Bold" pitchFamily="34" charset="0"/>
                </a:rPr>
                <a:t>Select a “clean” sample of events and determine </a:t>
              </a:r>
            </a:p>
            <a:p>
              <a:pPr marL="342900" indent="-342900"/>
              <a:endParaRPr lang="en-US" dirty="0" smtClean="0">
                <a:latin typeface="Arial Rounded MT Bold" pitchFamily="34" charset="0"/>
              </a:endParaRPr>
            </a:p>
            <a:p>
              <a:pPr marL="342900" indent="-342900">
                <a:buAutoNum type="arabicParenR"/>
              </a:pPr>
              <a:r>
                <a:rPr lang="en-US" sz="2000" dirty="0" smtClean="0">
                  <a:latin typeface="Arial Rounded MT Bold" pitchFamily="34" charset="0"/>
                </a:rPr>
                <a:t>Align VDC-FRONT &amp; FRONT-REAR tracks in </a:t>
              </a:r>
              <a:r>
                <a:rPr lang="en-US" sz="2000" dirty="0" smtClean="0">
                  <a:solidFill>
                    <a:srgbClr val="0070C0"/>
                  </a:solidFill>
                  <a:latin typeface="Arial Rounded MT Bold" pitchFamily="34" charset="0"/>
                </a:rPr>
                <a:t>u and v</a:t>
              </a:r>
            </a:p>
          </p:txBody>
        </p:sp>
        <p:graphicFrame>
          <p:nvGraphicFramePr>
            <p:cNvPr id="12" name="Object 3"/>
            <p:cNvGraphicFramePr>
              <a:graphicFrameLocks noChangeAspect="1"/>
            </p:cNvGraphicFramePr>
            <p:nvPr/>
          </p:nvGraphicFramePr>
          <p:xfrm>
            <a:off x="6705600" y="5029200"/>
            <a:ext cx="1506537" cy="457200"/>
          </p:xfrm>
          <a:graphic>
            <a:graphicData uri="http://schemas.openxmlformats.org/presentationml/2006/ole">
              <p:oleObj spid="_x0000_s16388" name="Equation" r:id="rId5" imgW="711000" imgH="215640" progId="Equation.3">
                <p:embed/>
              </p:oleObj>
            </a:graphicData>
          </a:graphic>
        </p:graphicFrame>
      </p:grpSp>
      <p:pic>
        <p:nvPicPr>
          <p:cNvPr id="14" name="Picture 3" descr="fpp_full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69493" y="1344944"/>
            <a:ext cx="3198307" cy="2007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/>
          <p:nvPr/>
        </p:nvSpPr>
        <p:spPr>
          <a:xfrm>
            <a:off x="61057" y="381000"/>
            <a:ext cx="85196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dirty="0" smtClean="0">
                <a:ln w="1905"/>
                <a:solidFill>
                  <a:srgbClr val="2B119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How</a:t>
            </a:r>
            <a:r>
              <a:rPr lang="en-US" sz="2000" b="1" cap="none" spc="0" dirty="0" smtClean="0">
                <a:ln w="1905"/>
                <a:solidFill>
                  <a:srgbClr val="2B119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?</a:t>
            </a:r>
            <a:endParaRPr lang="en-US" sz="2000" b="1" cap="none" spc="0" dirty="0">
              <a:ln w="1905"/>
              <a:solidFill>
                <a:srgbClr val="2B119B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0"/>
            <a:ext cx="1295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dirty="0" smtClean="0">
                <a:solidFill>
                  <a:srgbClr val="2B119B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 precise extraction of…</a:t>
            </a:r>
            <a:endParaRPr lang="en-US" sz="1300" b="1" dirty="0">
              <a:solidFill>
                <a:srgbClr val="2B119B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vdc_fpp_u_ch1_ch2_palign.jpg"/>
          <p:cNvPicPr>
            <a:picLocks noChangeAspect="1"/>
          </p:cNvPicPr>
          <p:nvPr/>
        </p:nvPicPr>
        <p:blipFill>
          <a:blip r:embed="rId3" cstate="print"/>
          <a:srcRect b="34396"/>
          <a:stretch>
            <a:fillRect/>
          </a:stretch>
        </p:blipFill>
        <p:spPr>
          <a:xfrm>
            <a:off x="609600" y="3264686"/>
            <a:ext cx="7926019" cy="3517114"/>
          </a:xfrm>
          <a:prstGeom prst="rect">
            <a:avLst/>
          </a:prstGeom>
        </p:spPr>
      </p:pic>
      <p:pic>
        <p:nvPicPr>
          <p:cNvPr id="5" name="Picture 4" descr="uvz_angles_vdc_fpp_before_uvalign_elliptical_cut_2d.jpg"/>
          <p:cNvPicPr>
            <a:picLocks noChangeAspect="1"/>
          </p:cNvPicPr>
          <p:nvPr/>
        </p:nvPicPr>
        <p:blipFill>
          <a:blip r:embed="rId4" cstate="print"/>
          <a:srcRect b="50000"/>
          <a:stretch>
            <a:fillRect/>
          </a:stretch>
        </p:blipFill>
        <p:spPr>
          <a:xfrm>
            <a:off x="719328" y="914400"/>
            <a:ext cx="7205472" cy="243687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19200" y="0"/>
            <a:ext cx="647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Alignment Method: Revised</a:t>
            </a:r>
            <a:endParaRPr lang="en-US" sz="28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200" y="666690"/>
            <a:ext cx="65193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00B0F0"/>
              </a:buClr>
              <a:buFont typeface="Wingdings" pitchFamily="2" charset="2"/>
              <a:buChar char="Ø"/>
            </a:pPr>
            <a:r>
              <a:rPr lang="en-US" dirty="0" smtClean="0">
                <a:latin typeface="Arial Rounded MT Bold" pitchFamily="34" charset="0"/>
              </a:rPr>
              <a:t> </a:t>
            </a:r>
            <a:r>
              <a:rPr lang="en-US" sz="2000" dirty="0" smtClean="0">
                <a:latin typeface="Arial Rounded MT Bold" pitchFamily="34" charset="0"/>
              </a:rPr>
              <a:t>Select a “clean” sample of events and determine 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4876800" y="1219200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omic Sans MS" pitchFamily="66" charset="0"/>
              </a:rPr>
              <a:t>this is used for alignment …</a:t>
            </a:r>
            <a:endParaRPr lang="en-US" dirty="0">
              <a:latin typeface="Comic Sans MS" pitchFamily="66" charset="0"/>
            </a:endParaRPr>
          </a:p>
        </p:txBody>
      </p:sp>
      <p:graphicFrame>
        <p:nvGraphicFramePr>
          <p:cNvPr id="10" name="Object 3"/>
          <p:cNvGraphicFramePr>
            <a:graphicFrameLocks noChangeAspect="1"/>
          </p:cNvGraphicFramePr>
          <p:nvPr/>
        </p:nvGraphicFramePr>
        <p:xfrm>
          <a:off x="6781801" y="650550"/>
          <a:ext cx="1371600" cy="416250"/>
        </p:xfrm>
        <a:graphic>
          <a:graphicData uri="http://schemas.openxmlformats.org/presentationml/2006/ole">
            <p:oleObj spid="_x0000_s17410" name="Equation" r:id="rId5" imgW="711000" imgH="215640" progId="Equation.3">
              <p:embed/>
            </p:oleObj>
          </a:graphicData>
        </a:graphic>
      </p:graphicFrame>
      <p:cxnSp>
        <p:nvCxnSpPr>
          <p:cNvPr id="12" name="Straight Arrow Connector 11"/>
          <p:cNvCxnSpPr/>
          <p:nvPr/>
        </p:nvCxnSpPr>
        <p:spPr>
          <a:xfrm flipV="1">
            <a:off x="6858000" y="3048000"/>
            <a:ext cx="838200" cy="457200"/>
          </a:xfrm>
          <a:prstGeom prst="straightConnector1">
            <a:avLst/>
          </a:prstGeom>
          <a:ln w="190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7696200" y="2743200"/>
            <a:ext cx="1219200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600" dirty="0" smtClean="0">
                <a:solidFill>
                  <a:srgbClr val="0070C0"/>
                </a:solidFill>
                <a:latin typeface="Arial Rounded MT Bold" pitchFamily="34" charset="0"/>
              </a:rPr>
              <a:t>before correction</a:t>
            </a:r>
            <a:endParaRPr lang="en-US" sz="1600" dirty="0">
              <a:solidFill>
                <a:srgbClr val="0070C0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6553200" y="3810000"/>
            <a:ext cx="1295400" cy="2286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7848600" y="3505200"/>
            <a:ext cx="1219200" cy="58477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600" dirty="0" smtClean="0">
                <a:solidFill>
                  <a:srgbClr val="FF0000"/>
                </a:solidFill>
                <a:latin typeface="Arial Rounded MT Bold" pitchFamily="34" charset="0"/>
              </a:rPr>
              <a:t>after</a:t>
            </a:r>
          </a:p>
          <a:p>
            <a:pPr algn="ctr"/>
            <a:r>
              <a:rPr lang="en-US" sz="1600" dirty="0" smtClean="0">
                <a:solidFill>
                  <a:srgbClr val="FF0000"/>
                </a:solidFill>
                <a:latin typeface="Arial Rounded MT Bold" pitchFamily="34" charset="0"/>
              </a:rPr>
              <a:t>correction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1057" y="381000"/>
            <a:ext cx="85196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dirty="0" smtClean="0">
                <a:ln w="1905"/>
                <a:solidFill>
                  <a:srgbClr val="2B119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How</a:t>
            </a:r>
            <a:r>
              <a:rPr lang="en-US" sz="2000" b="1" cap="none" spc="0" dirty="0" smtClean="0">
                <a:ln w="1905"/>
                <a:solidFill>
                  <a:srgbClr val="2B119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?</a:t>
            </a:r>
            <a:endParaRPr lang="en-US" sz="2000" b="1" cap="none" spc="0" dirty="0">
              <a:ln w="1905"/>
              <a:solidFill>
                <a:srgbClr val="2B119B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0" y="0"/>
            <a:ext cx="1295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dirty="0" smtClean="0">
                <a:solidFill>
                  <a:srgbClr val="2B119B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 precise extraction of…</a:t>
            </a:r>
            <a:endParaRPr lang="en-US" sz="1300" b="1" dirty="0">
              <a:solidFill>
                <a:srgbClr val="2B119B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685800"/>
            <a:ext cx="6705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B0F0"/>
              </a:buClr>
              <a:buFont typeface="Wingdings" pitchFamily="2" charset="2"/>
              <a:buChar char="Ø"/>
            </a:pPr>
            <a:r>
              <a:rPr lang="en-US" dirty="0" smtClean="0">
                <a:latin typeface="Arial Rounded MT Bold" pitchFamily="34" charset="0"/>
              </a:rPr>
              <a:t> </a:t>
            </a:r>
            <a:r>
              <a:rPr lang="en-US" sz="2000" dirty="0" smtClean="0">
                <a:latin typeface="Arial Rounded MT Bold" pitchFamily="34" charset="0"/>
              </a:rPr>
              <a:t>Align tracks in </a:t>
            </a:r>
            <a:r>
              <a:rPr lang="en-US" sz="2000" dirty="0" smtClean="0">
                <a:solidFill>
                  <a:srgbClr val="0070C0"/>
                </a:solidFill>
                <a:latin typeface="Arial Rounded MT Bold" pitchFamily="34" charset="0"/>
              </a:rPr>
              <a:t>u and v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19200" y="0"/>
            <a:ext cx="647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Alignment Method: Revised</a:t>
            </a:r>
            <a:endParaRPr lang="en-US" sz="28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6" name="Picture 5" descr="uz_angle_f_vs_uv_vdc.jpg"/>
          <p:cNvPicPr>
            <a:picLocks noChangeAspect="1"/>
          </p:cNvPicPr>
          <p:nvPr/>
        </p:nvPicPr>
        <p:blipFill>
          <a:blip r:embed="rId2" cstate="print"/>
          <a:srcRect l="3173" t="4264" r="4822" b="4770"/>
          <a:stretch>
            <a:fillRect/>
          </a:stretch>
        </p:blipFill>
        <p:spPr>
          <a:xfrm>
            <a:off x="990600" y="1752600"/>
            <a:ext cx="7292335" cy="4876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498506" y="753070"/>
            <a:ext cx="2654894" cy="923330"/>
          </a:xfrm>
          <a:prstGeom prst="rect">
            <a:avLst/>
          </a:prstGeom>
          <a:noFill/>
          <a:ln>
            <a:solidFill>
              <a:schemeClr val="accent2">
                <a:lumMod val="40000"/>
                <a:lumOff val="60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330EBC"/>
                </a:solidFill>
                <a:latin typeface="Comic Sans MS" pitchFamily="66" charset="0"/>
              </a:rPr>
              <a:t>No alignment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Plane alignment</a:t>
            </a:r>
          </a:p>
          <a:p>
            <a:pPr algn="ctr"/>
            <a:r>
              <a:rPr lang="en-US" dirty="0" smtClean="0">
                <a:solidFill>
                  <a:srgbClr val="00B0F0"/>
                </a:solidFill>
                <a:latin typeface="Comic Sans MS" pitchFamily="66" charset="0"/>
              </a:rPr>
              <a:t>Plane + track alignment</a:t>
            </a:r>
            <a:endParaRPr lang="en-US" dirty="0">
              <a:solidFill>
                <a:srgbClr val="00B0F0"/>
              </a:solidFill>
              <a:latin typeface="Comic Sans MS" pitchFamily="66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0" y="1230868"/>
            <a:ext cx="27382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 smtClean="0">
                <a:latin typeface="Arial Rounded MT Bold" pitchFamily="34" charset="0"/>
              </a:rPr>
              <a:t>VDC-FRONT alignment</a:t>
            </a:r>
            <a:endParaRPr lang="en-US" u="sng" dirty="0"/>
          </a:p>
        </p:txBody>
      </p:sp>
      <p:sp>
        <p:nvSpPr>
          <p:cNvPr id="9" name="Rectangle 8"/>
          <p:cNvSpPr/>
          <p:nvPr/>
        </p:nvSpPr>
        <p:spPr>
          <a:xfrm>
            <a:off x="61057" y="381000"/>
            <a:ext cx="85196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dirty="0" smtClean="0">
                <a:ln w="1905"/>
                <a:solidFill>
                  <a:srgbClr val="2B119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How</a:t>
            </a:r>
            <a:r>
              <a:rPr lang="en-US" sz="2000" b="1" cap="none" spc="0" dirty="0" smtClean="0">
                <a:ln w="1905"/>
                <a:solidFill>
                  <a:srgbClr val="2B119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?</a:t>
            </a:r>
            <a:endParaRPr lang="en-US" sz="2000" b="1" cap="none" spc="0" dirty="0">
              <a:ln w="1905"/>
              <a:solidFill>
                <a:srgbClr val="2B119B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0"/>
            <a:ext cx="1295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dirty="0" smtClean="0">
                <a:solidFill>
                  <a:srgbClr val="2B119B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 precise extraction of…</a:t>
            </a:r>
            <a:endParaRPr lang="en-US" sz="1300" b="1" dirty="0">
              <a:solidFill>
                <a:srgbClr val="2B119B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887</TotalTime>
  <Words>1214</Words>
  <Application>Microsoft Office PowerPoint</Application>
  <PresentationFormat>On-screen Show (4:3)</PresentationFormat>
  <Paragraphs>197</Paragraphs>
  <Slides>21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Flow</vt:lpstr>
      <vt:lpstr>Equation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Company>Dell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Preferred Customer</dc:creator>
  <cp:lastModifiedBy>Preferred Customer</cp:lastModifiedBy>
  <cp:revision>272</cp:revision>
  <dcterms:created xsi:type="dcterms:W3CDTF">2009-12-10T21:36:03Z</dcterms:created>
  <dcterms:modified xsi:type="dcterms:W3CDTF">2009-12-15T17:21:07Z</dcterms:modified>
</cp:coreProperties>
</file>